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710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FC27-57CB-4E07-A2E2-0609089627C4}" type="datetimeFigureOut">
              <a:rPr kumimoji="1" lang="ja-JP" altLang="en-US" smtClean="0"/>
              <a:pPr/>
              <a:t>2013/3/22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89B1C-14B8-4AAB-8180-695E8C326B2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FC27-57CB-4E07-A2E2-0609089627C4}" type="datetimeFigureOut">
              <a:rPr kumimoji="1" lang="ja-JP" altLang="en-US" smtClean="0"/>
              <a:pPr/>
              <a:t>2013/3/22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89B1C-14B8-4AAB-8180-695E8C326B2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FC27-57CB-4E07-A2E2-0609089627C4}" type="datetimeFigureOut">
              <a:rPr kumimoji="1" lang="ja-JP" altLang="en-US" smtClean="0"/>
              <a:pPr/>
              <a:t>2013/3/22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89B1C-14B8-4AAB-8180-695E8C326B2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FC27-57CB-4E07-A2E2-0609089627C4}" type="datetimeFigureOut">
              <a:rPr kumimoji="1" lang="ja-JP" altLang="en-US" smtClean="0"/>
              <a:pPr/>
              <a:t>2013/3/22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89B1C-14B8-4AAB-8180-695E8C326B2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FC27-57CB-4E07-A2E2-0609089627C4}" type="datetimeFigureOut">
              <a:rPr kumimoji="1" lang="ja-JP" altLang="en-US" smtClean="0"/>
              <a:pPr/>
              <a:t>2013/3/22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89B1C-14B8-4AAB-8180-695E8C326B2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FC27-57CB-4E07-A2E2-0609089627C4}" type="datetimeFigureOut">
              <a:rPr kumimoji="1" lang="ja-JP" altLang="en-US" smtClean="0"/>
              <a:pPr/>
              <a:t>2013/3/22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89B1C-14B8-4AAB-8180-695E8C326B2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FC27-57CB-4E07-A2E2-0609089627C4}" type="datetimeFigureOut">
              <a:rPr kumimoji="1" lang="ja-JP" altLang="en-US" smtClean="0"/>
              <a:pPr/>
              <a:t>2013/3/22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89B1C-14B8-4AAB-8180-695E8C326B2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FC27-57CB-4E07-A2E2-0609089627C4}" type="datetimeFigureOut">
              <a:rPr kumimoji="1" lang="ja-JP" altLang="en-US" smtClean="0"/>
              <a:pPr/>
              <a:t>2013/3/22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89B1C-14B8-4AAB-8180-695E8C326B2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FC27-57CB-4E07-A2E2-0609089627C4}" type="datetimeFigureOut">
              <a:rPr kumimoji="1" lang="ja-JP" altLang="en-US" smtClean="0"/>
              <a:pPr/>
              <a:t>2013/3/22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89B1C-14B8-4AAB-8180-695E8C326B2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FC27-57CB-4E07-A2E2-0609089627C4}" type="datetimeFigureOut">
              <a:rPr kumimoji="1" lang="ja-JP" altLang="en-US" smtClean="0"/>
              <a:pPr/>
              <a:t>2013/3/22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89B1C-14B8-4AAB-8180-695E8C326B2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FC27-57CB-4E07-A2E2-0609089627C4}" type="datetimeFigureOut">
              <a:rPr kumimoji="1" lang="ja-JP" altLang="en-US" smtClean="0"/>
              <a:pPr/>
              <a:t>2013/3/22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89B1C-14B8-4AAB-8180-695E8C326B2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3FC27-57CB-4E07-A2E2-0609089627C4}" type="datetimeFigureOut">
              <a:rPr kumimoji="1" lang="ja-JP" altLang="en-US" smtClean="0"/>
              <a:pPr/>
              <a:t>2013/3/22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89B1C-14B8-4AAB-8180-695E8C326B2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mailto:gansoudan@luke.or.j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691680"/>
            <a:ext cx="68580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乳がんの治療と仕事を両立する女性のためのグループ</a:t>
            </a:r>
            <a:r>
              <a:rPr lang="ja-JP" altLang="en-US" sz="2400" b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ja-JP" altLang="en-US" sz="2400" b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4400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就労</a:t>
            </a:r>
            <a:r>
              <a:rPr lang="ja-JP" altLang="en-US" sz="4400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itchFamily="49" charset="-122"/>
              </a:rPr>
              <a:t>  </a:t>
            </a:r>
            <a:r>
              <a:rPr lang="en-US" altLang="ja-JP" sz="4400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itchFamily="49" charset="-122"/>
              </a:rPr>
              <a:t>Ring</a:t>
            </a:r>
            <a:endParaRPr lang="ja-JP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1115616"/>
            <a:ext cx="6192688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正方形/長方形 5"/>
          <p:cNvSpPr/>
          <p:nvPr/>
        </p:nvSpPr>
        <p:spPr>
          <a:xfrm>
            <a:off x="116632" y="5724128"/>
            <a:ext cx="6741368" cy="5539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solidFill>
                  <a:schemeClr val="accent4"/>
                </a:solidFill>
                <a:latin typeface="HGP創英角ﾎﾟｯﾌﾟ体" pitchFamily="50" charset="-128"/>
                <a:ea typeface="HGP創英角ﾎﾟｯﾌﾟ体" pitchFamily="50" charset="-128"/>
              </a:rPr>
              <a:t>乳がんの治療をしながら働くことについて、一緒に考えて見ませんか？就労</a:t>
            </a:r>
            <a:r>
              <a:rPr lang="en-US" altLang="ja-JP" sz="1400" dirty="0" smtClean="0">
                <a:solidFill>
                  <a:schemeClr val="accent4"/>
                </a:solidFill>
                <a:latin typeface="HGP創英角ﾎﾟｯﾌﾟ体" pitchFamily="50" charset="-128"/>
                <a:ea typeface="HGP創英角ﾎﾟｯﾌﾟ体" pitchFamily="50" charset="-128"/>
              </a:rPr>
              <a:t>Ring</a:t>
            </a:r>
            <a:r>
              <a:rPr lang="ja-JP" altLang="en-US" sz="1400" dirty="0" smtClean="0">
                <a:solidFill>
                  <a:schemeClr val="accent4"/>
                </a:solidFill>
                <a:latin typeface="HGP創英角ﾎﾟｯﾌﾟ体" pitchFamily="50" charset="-128"/>
                <a:ea typeface="HGP創英角ﾎﾟｯﾌﾟ体" pitchFamily="50" charset="-128"/>
              </a:rPr>
              <a:t>は、</a:t>
            </a:r>
            <a:endParaRPr lang="en-US" altLang="ja-JP" sz="1400" dirty="0" smtClean="0">
              <a:solidFill>
                <a:schemeClr val="accent4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1400" dirty="0" smtClean="0">
                <a:solidFill>
                  <a:schemeClr val="accent4"/>
                </a:solidFill>
                <a:latin typeface="HGP創英角ﾎﾟｯﾌﾟ体" pitchFamily="50" charset="-128"/>
                <a:ea typeface="HGP創英角ﾎﾟｯﾌﾟ体" pitchFamily="50" charset="-128"/>
              </a:rPr>
              <a:t>グループでの学習や話し合いを通して、あなたの「治療と仕事の両立」をサポートします</a:t>
            </a:r>
            <a:r>
              <a:rPr lang="ja-JP" altLang="en-US" sz="1600" dirty="0" smtClean="0">
                <a:solidFill>
                  <a:schemeClr val="accent4"/>
                </a:solidFill>
                <a:latin typeface="HGP創英角ﾎﾟｯﾌﾟ体" pitchFamily="50" charset="-128"/>
                <a:ea typeface="HGP創英角ﾎﾟｯﾌﾟ体" pitchFamily="50" charset="-128"/>
              </a:rPr>
              <a:t>。</a:t>
            </a:r>
            <a:endParaRPr lang="en-US" altLang="ja-JP" sz="1600" dirty="0" smtClean="0">
              <a:solidFill>
                <a:schemeClr val="accent4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340768" y="2699792"/>
            <a:ext cx="2880320" cy="26642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治療しながら</a:t>
            </a:r>
            <a:endParaRPr lang="en-US" altLang="ja-JP" sz="3200" b="1" dirty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3200" b="1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働く</a:t>
            </a:r>
            <a:r>
              <a:rPr lang="ja-JP" altLang="en-US" sz="3200" b="1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こと</a:t>
            </a:r>
            <a:endParaRPr lang="en-US" altLang="ja-JP" sz="3200" b="1" dirty="0" smtClean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3200" b="1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いっしょに</a:t>
            </a:r>
            <a:endParaRPr lang="en-US" altLang="ja-JP" sz="2800" b="1" dirty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3200" b="1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話そう！</a:t>
            </a:r>
          </a:p>
          <a:p>
            <a:pPr algn="ctr"/>
            <a:endParaRPr lang="en-US" altLang="ja-JP" b="1" dirty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9" name="雲形吹き出し 8"/>
          <p:cNvSpPr/>
          <p:nvPr/>
        </p:nvSpPr>
        <p:spPr>
          <a:xfrm>
            <a:off x="1268760" y="2123728"/>
            <a:ext cx="1944216" cy="720080"/>
          </a:xfrm>
          <a:prstGeom prst="cloudCallout">
            <a:avLst>
              <a:gd name="adj1" fmla="val 19076"/>
              <a:gd name="adj2" fmla="val 29861"/>
            </a:avLst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bg1">
                    <a:lumMod val="65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働きながら</a:t>
            </a:r>
            <a:endParaRPr lang="en-US" altLang="ja-JP" sz="1050" dirty="0" smtClean="0">
              <a:solidFill>
                <a:schemeClr val="bg1">
                  <a:lumMod val="65000"/>
                </a:schemeClr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1050" dirty="0" smtClean="0">
                <a:solidFill>
                  <a:schemeClr val="bg1">
                    <a:lumMod val="65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治療できるの？</a:t>
            </a:r>
            <a:endParaRPr lang="en-US" altLang="ja-JP" sz="1050" dirty="0" smtClean="0">
              <a:solidFill>
                <a:schemeClr val="bg1">
                  <a:lumMod val="65000"/>
                </a:schemeClr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2" name="横巻き 11"/>
          <p:cNvSpPr/>
          <p:nvPr/>
        </p:nvSpPr>
        <p:spPr>
          <a:xfrm>
            <a:off x="476672" y="0"/>
            <a:ext cx="5976664" cy="1259632"/>
          </a:xfrm>
          <a:prstGeom prst="horizontalScroll">
            <a:avLst/>
          </a:prstGeom>
          <a:solidFill>
            <a:schemeClr val="bg1"/>
          </a:solidFill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乳がんの治療と仕事を両立する女性のためのグループ</a:t>
            </a:r>
            <a:r>
              <a:rPr lang="ja-JP" altLang="en-US" sz="2400" b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ja-JP" altLang="en-US" sz="2400" b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4400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就労</a:t>
            </a:r>
            <a:r>
              <a:rPr lang="ja-JP" altLang="en-US" sz="4400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itchFamily="49" charset="-122"/>
              </a:rPr>
              <a:t>  </a:t>
            </a:r>
            <a:r>
              <a:rPr lang="en-US" altLang="ja-JP" sz="4400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aiTi" pitchFamily="49" charset="-122"/>
              </a:rPr>
              <a:t>Ring</a:t>
            </a:r>
            <a:endParaRPr kumimoji="1" lang="ja-JP" altLang="en-US" dirty="0"/>
          </a:p>
        </p:txBody>
      </p:sp>
      <p:sp>
        <p:nvSpPr>
          <p:cNvPr id="10" name="雲形吹き出し 9"/>
          <p:cNvSpPr/>
          <p:nvPr/>
        </p:nvSpPr>
        <p:spPr>
          <a:xfrm>
            <a:off x="332656" y="971600"/>
            <a:ext cx="1656184" cy="720080"/>
          </a:xfrm>
          <a:prstGeom prst="cloudCallout">
            <a:avLst>
              <a:gd name="adj1" fmla="val -29904"/>
              <a:gd name="adj2" fmla="val 34071"/>
            </a:avLst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bg1">
                    <a:lumMod val="65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面接の時に病気のことは話</a:t>
            </a:r>
            <a:r>
              <a:rPr lang="ja-JP" altLang="en-US" sz="1000" dirty="0" smtClean="0">
                <a:solidFill>
                  <a:schemeClr val="bg1">
                    <a:lumMod val="65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す？</a:t>
            </a:r>
            <a:endParaRPr kumimoji="1" lang="ja-JP" altLang="en-US" sz="1000" dirty="0">
              <a:solidFill>
                <a:schemeClr val="bg1">
                  <a:lumMod val="65000"/>
                </a:schemeClr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3" name="雲形吹き出し 12"/>
          <p:cNvSpPr/>
          <p:nvPr/>
        </p:nvSpPr>
        <p:spPr>
          <a:xfrm>
            <a:off x="332656" y="3491880"/>
            <a:ext cx="1584176" cy="792088"/>
          </a:xfrm>
          <a:prstGeom prst="cloudCallout">
            <a:avLst>
              <a:gd name="adj1" fmla="val 31390"/>
              <a:gd name="adj2" fmla="val 62963"/>
            </a:avLst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b="1" dirty="0" smtClean="0">
                <a:solidFill>
                  <a:schemeClr val="bg1">
                    <a:lumMod val="6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病気の事、職場で誰にどこまで話すの？</a:t>
            </a:r>
            <a:endParaRPr lang="en-US" altLang="ja-JP" sz="1000" b="1" dirty="0" smtClean="0">
              <a:solidFill>
                <a:schemeClr val="bg1">
                  <a:lumMod val="6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" name="雲形吹き出し 13"/>
          <p:cNvSpPr/>
          <p:nvPr/>
        </p:nvSpPr>
        <p:spPr>
          <a:xfrm>
            <a:off x="1916832" y="1403648"/>
            <a:ext cx="1872208" cy="540640"/>
          </a:xfrm>
          <a:prstGeom prst="cloudCallou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b="1" dirty="0" smtClean="0">
                <a:solidFill>
                  <a:schemeClr val="bg1">
                    <a:lumMod val="65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休職中の生活費は？治療費は？</a:t>
            </a:r>
            <a:endParaRPr lang="en-US" altLang="ja-JP" sz="1050" b="1" dirty="0">
              <a:solidFill>
                <a:schemeClr val="bg1">
                  <a:lumMod val="65000"/>
                </a:schemeClr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8921" y="4860032"/>
            <a:ext cx="1512167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2816" y="4932040"/>
            <a:ext cx="1034405" cy="44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1168" y="5220072"/>
            <a:ext cx="43204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7272" y="5148064"/>
            <a:ext cx="602357" cy="44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雲形吹き出し 16"/>
          <p:cNvSpPr/>
          <p:nvPr/>
        </p:nvSpPr>
        <p:spPr>
          <a:xfrm>
            <a:off x="404664" y="4932040"/>
            <a:ext cx="1700808" cy="720080"/>
          </a:xfrm>
          <a:prstGeom prst="cloudCallout">
            <a:avLst>
              <a:gd name="adj1" fmla="val 6048"/>
              <a:gd name="adj2" fmla="val 56346"/>
            </a:avLst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 smtClean="0">
                <a:solidFill>
                  <a:schemeClr val="bg1">
                    <a:lumMod val="65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どんな仕事なら出来るの？</a:t>
            </a:r>
            <a:endParaRPr kumimoji="1" lang="ja-JP" altLang="en-US" sz="1050" b="1" dirty="0">
              <a:solidFill>
                <a:schemeClr val="bg1">
                  <a:lumMod val="65000"/>
                </a:schemeClr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260648" y="6300192"/>
            <a:ext cx="6408712" cy="266429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/>
                </a:solidFill>
              </a:rPr>
              <a:t> </a:t>
            </a:r>
            <a:r>
              <a:rPr lang="en-US" altLang="ja-JP" sz="1100" b="1" dirty="0" smtClean="0">
                <a:solidFill>
                  <a:schemeClr val="tx1"/>
                </a:solidFill>
              </a:rPr>
              <a:t>&lt;</a:t>
            </a:r>
            <a:r>
              <a:rPr lang="ja-JP" altLang="en-US" sz="1100" b="1" dirty="0">
                <a:solidFill>
                  <a:schemeClr val="tx1"/>
                </a:solidFill>
              </a:rPr>
              <a:t>    </a:t>
            </a:r>
            <a:r>
              <a:rPr lang="ja-JP" altLang="en-US" sz="1100" b="1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日時　　</a:t>
            </a:r>
            <a:r>
              <a:rPr lang="en-US" altLang="ja-JP" sz="1100" b="1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&gt;</a:t>
            </a:r>
            <a:r>
              <a:rPr lang="ja-JP" altLang="en-US" sz="1100" b="1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　　　　　　　　　　　　　    </a:t>
            </a:r>
            <a:r>
              <a:rPr lang="en-US" altLang="ja-JP" sz="1100" b="1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&lt;</a:t>
            </a:r>
            <a:r>
              <a:rPr lang="ja-JP" altLang="en-US" sz="1100" b="1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　内容・テーマ　</a:t>
            </a:r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&gt;</a:t>
            </a:r>
            <a:r>
              <a:rPr lang="ja-JP" altLang="en-US" sz="1100" b="1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endParaRPr lang="en-US" altLang="ja-JP" sz="1100" b="1" dirty="0">
              <a:solidFill>
                <a:schemeClr val="tx1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第 １回　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2</a:t>
            </a:r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月　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5</a:t>
            </a:r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日（火）　　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18</a:t>
            </a:r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：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30</a:t>
            </a:r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～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19</a:t>
            </a:r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：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30</a:t>
            </a:r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　　 法律や制度について　　</a:t>
            </a:r>
            <a:endParaRPr lang="en-US" altLang="ja-JP" sz="1100" b="1" dirty="0" smtClean="0">
              <a:solidFill>
                <a:schemeClr val="tx1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第　２回</a:t>
            </a:r>
            <a:r>
              <a:rPr lang="ja-JP" altLang="en-US" sz="1100" b="1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2</a:t>
            </a:r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月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12</a:t>
            </a:r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日</a:t>
            </a:r>
            <a:r>
              <a:rPr lang="ja-JP" altLang="en-US" sz="1100" b="1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（火）　 </a:t>
            </a:r>
            <a:r>
              <a:rPr lang="en-US" altLang="ja-JP" sz="1100" b="1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18</a:t>
            </a:r>
            <a:r>
              <a:rPr lang="ja-JP" altLang="en-US" sz="1100" b="1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：</a:t>
            </a:r>
            <a:r>
              <a:rPr lang="en-US" altLang="ja-JP" sz="1100" b="1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30</a:t>
            </a:r>
            <a:r>
              <a:rPr lang="ja-JP" altLang="en-US" sz="1100" b="1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～</a:t>
            </a:r>
            <a:r>
              <a:rPr lang="en-US" altLang="ja-JP" sz="1100" b="1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19</a:t>
            </a:r>
            <a:r>
              <a:rPr lang="ja-JP" altLang="en-US" sz="1100" b="1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：</a:t>
            </a:r>
            <a:r>
              <a:rPr lang="en-US" altLang="ja-JP" sz="1100" b="1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30</a:t>
            </a:r>
            <a:r>
              <a:rPr lang="ja-JP" altLang="en-US" sz="1100" b="1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　　 就労環境、職場でのコミュニケーションについて</a:t>
            </a:r>
            <a:endParaRPr lang="en-US" altLang="ja-JP" sz="1100" b="1" dirty="0">
              <a:solidFill>
                <a:schemeClr val="tx1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第　３回　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2</a:t>
            </a:r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月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19</a:t>
            </a:r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日（火）　 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18</a:t>
            </a:r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：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30</a:t>
            </a:r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～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19</a:t>
            </a:r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：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30</a:t>
            </a:r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　　 仕事と治療の両立について </a:t>
            </a:r>
            <a:endParaRPr lang="en-US" altLang="ja-JP" sz="1100" b="1" dirty="0" smtClean="0">
              <a:solidFill>
                <a:schemeClr val="tx1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                                                                             </a:t>
            </a:r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～ 私のこれからのプラン ～</a:t>
            </a:r>
            <a:endParaRPr lang="en-US" altLang="ja-JP" sz="1100" b="1" dirty="0" smtClean="0">
              <a:solidFill>
                <a:schemeClr val="tx1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場所　：　ブレストセンター外来前に集合　（旧館のため、スタッフがご案内します）</a:t>
            </a:r>
            <a:endParaRPr lang="en-US" altLang="ja-JP" sz="1100" b="1" dirty="0" smtClean="0">
              <a:solidFill>
                <a:schemeClr val="tx1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&lt;</a:t>
            </a:r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　参加申し込み方法　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&gt;</a:t>
            </a: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所定のも申込に必要事項を記載し、以下のいずれかの方法でお申し込みください。</a:t>
            </a:r>
            <a:endParaRPr lang="en-US" altLang="ja-JP" sz="1100" b="1" dirty="0" smtClean="0">
              <a:solidFill>
                <a:schemeClr val="tx1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①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FAX</a:t>
            </a:r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　（宛先：聖路加国際病院　医療連携相談室　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03</a:t>
            </a:r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–</a:t>
            </a:r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3543</a:t>
            </a:r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–</a:t>
            </a:r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7307</a:t>
            </a:r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　）</a:t>
            </a:r>
            <a:endParaRPr lang="en-US" altLang="ja-JP" sz="1100" b="1" dirty="0" smtClean="0">
              <a:solidFill>
                <a:schemeClr val="tx1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②メール（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hlinkClick r:id="rId4"/>
              </a:rPr>
              <a:t>gansoudan@luke.or.jp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)</a:t>
            </a:r>
          </a:p>
          <a:p>
            <a:endParaRPr lang="en-US" altLang="ja-JP" sz="1100" b="1" dirty="0" smtClean="0">
              <a:solidFill>
                <a:schemeClr val="tx1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&lt;</a:t>
            </a:r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　お問い合わせ先　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&gt;</a:t>
            </a: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聖路加国際病院　医療連携相談室　（１階１４番）　電話　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03</a:t>
            </a:r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–</a:t>
            </a:r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5550</a:t>
            </a:r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–</a:t>
            </a:r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7105</a:t>
            </a:r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（平日　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8</a:t>
            </a:r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：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30</a:t>
            </a:r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～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17</a:t>
            </a:r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：</a:t>
            </a:r>
            <a:r>
              <a:rPr lang="en-US" altLang="ja-JP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00</a:t>
            </a:r>
            <a:r>
              <a:rPr lang="ja-JP" altLang="en-US" sz="1100" b="1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）</a:t>
            </a:r>
            <a:endParaRPr kumimoji="1" lang="ja-JP" altLang="en-US" sz="1100" dirty="0"/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720885">
            <a:off x="4287410" y="4129552"/>
            <a:ext cx="396003" cy="430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81128" y="3995936"/>
            <a:ext cx="100811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雲形吹き出し 14"/>
          <p:cNvSpPr/>
          <p:nvPr/>
        </p:nvSpPr>
        <p:spPr>
          <a:xfrm>
            <a:off x="5013176" y="971600"/>
            <a:ext cx="1512168" cy="756664"/>
          </a:xfrm>
          <a:prstGeom prst="cloudCallout">
            <a:avLst>
              <a:gd name="adj1" fmla="val -12768"/>
              <a:gd name="adj2" fmla="val 57730"/>
            </a:avLst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schemeClr val="bg1">
                    <a:lumMod val="65000"/>
                  </a:schemeClr>
                </a:solidFill>
                <a:latin typeface="HGS創英角ﾎﾟｯﾌﾟ体" pitchFamily="50" charset="-128"/>
                <a:ea typeface="HGS創英角ﾎﾟｯﾌﾟ体" pitchFamily="50" charset="-128"/>
              </a:rPr>
              <a:t>休暇を使うしかなの？</a:t>
            </a:r>
            <a:endParaRPr lang="en-US" altLang="ja-JP" sz="1100" b="1" dirty="0">
              <a:solidFill>
                <a:schemeClr val="bg1">
                  <a:lumMod val="65000"/>
                </a:schemeClr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4941168" y="8100392"/>
            <a:ext cx="1656184" cy="504825"/>
          </a:xfrm>
          <a:prstGeom prst="ellipse">
            <a:avLst/>
          </a:prstGeom>
          <a:solidFill>
            <a:srgbClr val="FFE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参加費無料</a:t>
            </a:r>
            <a:endParaRPr lang="ja-JP" altLang="en-US" sz="1400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130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財団法人聖路加国際病院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smile2011</dc:creator>
  <cp:lastModifiedBy>saya</cp:lastModifiedBy>
  <cp:revision>13</cp:revision>
  <dcterms:created xsi:type="dcterms:W3CDTF">2012-11-10T14:18:32Z</dcterms:created>
  <dcterms:modified xsi:type="dcterms:W3CDTF">2013-03-22T06:40:21Z</dcterms:modified>
</cp:coreProperties>
</file>