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3"/>
  </p:notesMasterIdLst>
  <p:sldIdLst>
    <p:sldId id="338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66FF99"/>
    <a:srgbClr val="66FF66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4" autoAdjust="0"/>
  </p:normalViewPr>
  <p:slideViewPr>
    <p:cSldViewPr>
      <p:cViewPr>
        <p:scale>
          <a:sx n="80" d="100"/>
          <a:sy n="80" d="100"/>
        </p:scale>
        <p:origin x="-72" y="42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20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A1B8A-4301-4C32-A8DC-D13DA39527CF}" type="datetimeFigureOut">
              <a:rPr kumimoji="1" lang="ja-JP" altLang="en-US" smtClean="0"/>
              <a:t>2014/3/13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23296-FF76-4C95-B53D-88151CBE1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488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BB88D-D532-4F63-A334-198A364A011B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366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82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83EF-6CD0-4DE8-AC56-DAE11C99DB6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F213-EBA6-42E1-91B6-0B567CBD761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36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90A9A-22E7-493D-AE65-9EEB55129C3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F213-EBA6-42E1-91B6-0B567CBD761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056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84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8" y="274684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EB82-AAFA-4364-B09B-A9423E5CA85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F213-EBA6-42E1-91B6-0B567CBD761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664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DE3E-0BAB-4516-9E81-0D158F6BCFC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F213-EBA6-42E1-91B6-0B567CBD761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23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5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3E82-E779-4286-9457-242526E2320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F213-EBA6-42E1-91B6-0B567CBD761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55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6C12-A53C-4981-9EC6-1F35304C8E1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F213-EBA6-42E1-91B6-0B567CBD761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46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3C08-F171-4096-AADC-6720726D53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F213-EBA6-42E1-91B6-0B567CBD761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0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D320-94A8-43E2-92F1-B3BAFA42305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F213-EBA6-42E1-91B6-0B567CBD761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185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FC753-B360-42C3-9387-2B3A01F6935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F213-EBA6-42E1-91B6-0B567CBD761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101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9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69FC-20CF-4964-8F6C-4C7FF65E57E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F213-EBA6-42E1-91B6-0B567CBD761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07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BFE7-15DD-44C8-BCB2-D513DA1861A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F213-EBA6-42E1-91B6-0B567CBD761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941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40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C1056-B8C3-490C-A524-A791F1D4964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2014/3/13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40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40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DF213-EBA6-42E1-91B6-0B567CBD761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12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658105"/>
              </p:ext>
            </p:extLst>
          </p:nvPr>
        </p:nvGraphicFramePr>
        <p:xfrm>
          <a:off x="272481" y="872257"/>
          <a:ext cx="9433048" cy="56530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4495"/>
                <a:gridCol w="144016"/>
                <a:gridCol w="4824537"/>
              </a:tblGrid>
              <a:tr h="35491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 smtClean="0">
                          <a:effectLst/>
                        </a:rPr>
                        <a:t>　</a:t>
                      </a:r>
                      <a:r>
                        <a:rPr lang="ja-JP" altLang="en-US" sz="1400" b="1" u="none" strike="noStrike" dirty="0" smtClean="0">
                          <a:effectLst/>
                        </a:rPr>
                        <a:t>行為名</a:t>
                      </a:r>
                      <a:r>
                        <a:rPr lang="ja-JP" altLang="en-US" sz="1400" u="none" strike="noStrike" dirty="0" smtClean="0">
                          <a:effectLst/>
                        </a:rPr>
                        <a:t>　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 smtClean="0">
                          <a:effectLst/>
                        </a:rPr>
                        <a:t>　</a:t>
                      </a:r>
                      <a:r>
                        <a:rPr lang="ja-JP" altLang="en-US" sz="1400" b="1" u="none" strike="noStrike" dirty="0" smtClean="0">
                          <a:effectLst/>
                        </a:rPr>
                        <a:t>行為名</a:t>
                      </a:r>
                      <a:r>
                        <a:rPr lang="ja-JP" altLang="en-US" sz="1400" u="none" strike="noStrike" dirty="0" smtClean="0">
                          <a:effectLst/>
                        </a:rPr>
                        <a:t>　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5229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直接動脈穿</a:t>
                      </a:r>
                      <a:r>
                        <a:rPr lang="ja-JP" altLang="en-US" sz="1200" u="none" strike="noStrike" dirty="0">
                          <a:effectLst/>
                        </a:rPr>
                        <a:t>刺による採血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</a:t>
                      </a:r>
                      <a:r>
                        <a:rPr lang="en-US" altLang="ja-JP" sz="1200" u="none" strike="noStrike" dirty="0" smtClean="0">
                          <a:effectLst/>
                        </a:rPr>
                        <a:t>PCPS</a:t>
                      </a:r>
                      <a:r>
                        <a:rPr lang="ja-JP" altLang="en-US" sz="1200" u="none" strike="noStrike" dirty="0">
                          <a:effectLst/>
                        </a:rPr>
                        <a:t>（経皮的心肺補助装置）等補助循環</a:t>
                      </a:r>
                      <a:r>
                        <a:rPr lang="ja-JP" altLang="en-US" sz="1200" u="none" strike="noStrike" dirty="0" smtClean="0">
                          <a:effectLst/>
                        </a:rPr>
                        <a:t>の管理・操作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29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気管</a:t>
                      </a:r>
                      <a:r>
                        <a:rPr lang="ja-JP" altLang="en-US" sz="1200" u="none" strike="noStrike" dirty="0">
                          <a:effectLst/>
                        </a:rPr>
                        <a:t>カニューレの交換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大動脈バルーンパンピング </a:t>
                      </a:r>
                      <a:r>
                        <a:rPr lang="ja-JP" altLang="en-US" sz="1200" u="none" strike="noStrike" dirty="0">
                          <a:effectLst/>
                        </a:rPr>
                        <a:t>離脱のための補助頻度の調整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29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経口</a:t>
                      </a:r>
                      <a:r>
                        <a:rPr lang="ja-JP" altLang="en-US" sz="1200" u="none" strike="noStrike" dirty="0">
                          <a:effectLst/>
                        </a:rPr>
                        <a:t>・経鼻気管挿管チューブの位置調節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胃</a:t>
                      </a:r>
                      <a:r>
                        <a:rPr lang="ja-JP" altLang="en-US" sz="1200" u="none" strike="noStrike" dirty="0" err="1">
                          <a:effectLst/>
                        </a:rPr>
                        <a:t>ろう</a:t>
                      </a:r>
                      <a:r>
                        <a:rPr lang="ja-JP" altLang="en-US" sz="1200" u="none" strike="noStrike" dirty="0">
                          <a:effectLst/>
                        </a:rPr>
                        <a:t>・腸</a:t>
                      </a:r>
                      <a:r>
                        <a:rPr lang="ja-JP" altLang="en-US" sz="1200" u="none" strike="noStrike" dirty="0" err="1">
                          <a:effectLst/>
                        </a:rPr>
                        <a:t>ろう</a:t>
                      </a:r>
                      <a:r>
                        <a:rPr lang="ja-JP" altLang="en-US" sz="1200" u="none" strike="noStrike" dirty="0">
                          <a:effectLst/>
                        </a:rPr>
                        <a:t>チューブ、胃ろうボタンの交換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29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経口</a:t>
                      </a:r>
                      <a:r>
                        <a:rPr lang="ja-JP" altLang="en-US" sz="1200" u="none" strike="noStrike" dirty="0">
                          <a:effectLst/>
                        </a:rPr>
                        <a:t>・経鼻気管挿管の実施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膀胱</a:t>
                      </a:r>
                      <a:r>
                        <a:rPr lang="ja-JP" altLang="en-US" sz="1200" u="none" strike="noStrike" dirty="0" err="1">
                          <a:effectLst/>
                        </a:rPr>
                        <a:t>ろう</a:t>
                      </a:r>
                      <a:r>
                        <a:rPr lang="ja-JP" altLang="en-US" sz="1200" u="none" strike="noStrike" dirty="0">
                          <a:effectLst/>
                        </a:rPr>
                        <a:t>カテーテルの交換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29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経口</a:t>
                      </a:r>
                      <a:r>
                        <a:rPr lang="ja-JP" altLang="en-US" sz="1200" u="none" strike="noStrike" dirty="0">
                          <a:effectLst/>
                        </a:rPr>
                        <a:t>・経鼻気管挿管チューブの抜管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病態</a:t>
                      </a:r>
                      <a:r>
                        <a:rPr lang="ja-JP" altLang="en-US" sz="1200" u="none" strike="noStrike" dirty="0">
                          <a:effectLst/>
                        </a:rPr>
                        <a:t>に応じたインスリン投与量の調整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29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人工</a:t>
                      </a:r>
                      <a:r>
                        <a:rPr lang="ja-JP" altLang="en-US" sz="1200" u="none" strike="noStrike" dirty="0">
                          <a:effectLst/>
                        </a:rPr>
                        <a:t>呼吸器モードの設定条件の変更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脱水</a:t>
                      </a:r>
                      <a:r>
                        <a:rPr lang="ja-JP" altLang="en-US" sz="1200" u="none" strike="noStrike" dirty="0">
                          <a:effectLst/>
                        </a:rPr>
                        <a:t>の程度の判断と輸液による補正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29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人工</a:t>
                      </a:r>
                      <a:r>
                        <a:rPr lang="ja-JP" altLang="en-US" sz="1200" u="none" strike="noStrike" dirty="0">
                          <a:effectLst/>
                        </a:rPr>
                        <a:t>呼吸管理下の鎮静管理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急性</a:t>
                      </a:r>
                      <a:r>
                        <a:rPr lang="ja-JP" altLang="en-US" sz="1200" u="none" strike="noStrike" dirty="0">
                          <a:effectLst/>
                        </a:rPr>
                        <a:t>血液浄化に係る透析・透析濾過装置の</a:t>
                      </a:r>
                      <a:r>
                        <a:rPr lang="ja-JP" altLang="en-US" sz="1200" u="none" strike="noStrike" dirty="0" smtClean="0">
                          <a:effectLst/>
                        </a:rPr>
                        <a:t>操作、管理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29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人工</a:t>
                      </a:r>
                      <a:r>
                        <a:rPr lang="ja-JP" altLang="en-US" sz="1200" u="none" strike="noStrike" dirty="0">
                          <a:effectLst/>
                        </a:rPr>
                        <a:t>呼吸器装着中の患者のウィーニングの実施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持続</a:t>
                      </a:r>
                      <a:r>
                        <a:rPr lang="ja-JP" altLang="en-US" sz="1200" u="none" strike="noStrike" dirty="0">
                          <a:effectLst/>
                        </a:rPr>
                        <a:t>点滴投与中薬剤（降圧剤）の病態に応じた調整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29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</a:t>
                      </a:r>
                      <a:r>
                        <a:rPr lang="en-US" altLang="ja-JP" sz="1200" u="none" strike="noStrike" dirty="0" smtClean="0">
                          <a:effectLst/>
                        </a:rPr>
                        <a:t>NPPV</a:t>
                      </a:r>
                      <a:r>
                        <a:rPr lang="ja-JP" altLang="en-US" sz="1200" u="none" strike="noStrike" dirty="0">
                          <a:effectLst/>
                        </a:rPr>
                        <a:t>（非侵襲的陽圧換気療法）</a:t>
                      </a:r>
                      <a:r>
                        <a:rPr lang="ja-JP" altLang="en-US" sz="1200" u="none" strike="noStrike" dirty="0" smtClean="0">
                          <a:effectLst/>
                        </a:rPr>
                        <a:t>モード設定</a:t>
                      </a:r>
                      <a:r>
                        <a:rPr lang="ja-JP" altLang="en-US" sz="1200" u="none" strike="noStrike" dirty="0">
                          <a:effectLst/>
                        </a:rPr>
                        <a:t>条件の変更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持続</a:t>
                      </a:r>
                      <a:r>
                        <a:rPr lang="ja-JP" altLang="en-US" sz="1200" u="none" strike="noStrike" dirty="0">
                          <a:effectLst/>
                        </a:rPr>
                        <a:t>点滴投与中薬剤（</a:t>
                      </a:r>
                      <a:r>
                        <a:rPr lang="en-US" altLang="ja-JP" sz="1200" u="none" strike="noStrike" dirty="0">
                          <a:effectLst/>
                        </a:rPr>
                        <a:t>K</a:t>
                      </a:r>
                      <a:r>
                        <a:rPr lang="ja-JP" altLang="en-US" sz="1200" u="none" strike="noStrike" dirty="0" err="1">
                          <a:effectLst/>
                        </a:rPr>
                        <a:t>、</a:t>
                      </a:r>
                      <a:r>
                        <a:rPr lang="en-US" altLang="ja-JP" sz="1200" u="none" strike="noStrike" dirty="0" err="1">
                          <a:effectLst/>
                        </a:rPr>
                        <a:t>Cl</a:t>
                      </a:r>
                      <a:r>
                        <a:rPr lang="ja-JP" altLang="en-US" sz="1200" u="none" strike="noStrike" dirty="0" err="1">
                          <a:effectLst/>
                        </a:rPr>
                        <a:t>、</a:t>
                      </a:r>
                      <a:r>
                        <a:rPr lang="en-US" altLang="ja-JP" sz="1200" u="none" strike="noStrike" dirty="0">
                          <a:effectLst/>
                        </a:rPr>
                        <a:t>Na</a:t>
                      </a:r>
                      <a:r>
                        <a:rPr lang="ja-JP" altLang="en-US" sz="1200" u="none" strike="noStrike" dirty="0">
                          <a:effectLst/>
                        </a:rPr>
                        <a:t>）の病態に応じた調整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29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褥</a:t>
                      </a:r>
                      <a:r>
                        <a:rPr lang="ja-JP" altLang="en-US" sz="1200" u="none" strike="noStrike" dirty="0">
                          <a:effectLst/>
                        </a:rPr>
                        <a:t>瘡の血流のない壊死組織のシャープデブリードマン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持続</a:t>
                      </a:r>
                      <a:r>
                        <a:rPr lang="ja-JP" altLang="en-US" sz="1200" u="none" strike="noStrike" dirty="0">
                          <a:effectLst/>
                        </a:rPr>
                        <a:t>点滴投与中薬剤（カテコラミン）の病態に応じた調整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29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創傷</a:t>
                      </a:r>
                      <a:r>
                        <a:rPr lang="ja-JP" altLang="en-US" sz="1200" u="none" strike="noStrike" dirty="0">
                          <a:effectLst/>
                        </a:rPr>
                        <a:t>の陰圧閉鎖療法の実施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持続</a:t>
                      </a:r>
                      <a:r>
                        <a:rPr lang="ja-JP" altLang="en-US" sz="1200" u="none" strike="noStrike" dirty="0">
                          <a:effectLst/>
                        </a:rPr>
                        <a:t>点滴投与中薬剤（利尿剤）の病態に応じた調整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29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橈</a:t>
                      </a:r>
                      <a:r>
                        <a:rPr lang="ja-JP" altLang="en-US" sz="1200" u="none" strike="noStrike" dirty="0">
                          <a:effectLst/>
                        </a:rPr>
                        <a:t>骨動脈ラインの確保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持続</a:t>
                      </a:r>
                      <a:r>
                        <a:rPr lang="ja-JP" altLang="en-US" sz="1200" u="none" strike="noStrike" dirty="0">
                          <a:effectLst/>
                        </a:rPr>
                        <a:t>点滴投与中薬剤（高カロリー輸液）の病態に応じた調整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29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</a:t>
                      </a:r>
                      <a:r>
                        <a:rPr lang="en-US" altLang="ja-JP" sz="1200" u="none" strike="noStrike" dirty="0" smtClean="0">
                          <a:effectLst/>
                        </a:rPr>
                        <a:t>PICC</a:t>
                      </a:r>
                      <a:r>
                        <a:rPr lang="ja-JP" altLang="en-US" sz="1200" u="none" strike="noStrike" dirty="0">
                          <a:effectLst/>
                        </a:rPr>
                        <a:t>（末梢静脈挿入式静脈カテーテル）挿入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臨時</a:t>
                      </a:r>
                      <a:r>
                        <a:rPr lang="ja-JP" altLang="en-US" sz="1200" u="none" strike="noStrike" dirty="0">
                          <a:effectLst/>
                        </a:rPr>
                        <a:t>薬剤（抗けいれん剤</a:t>
                      </a:r>
                      <a:r>
                        <a:rPr lang="en-US" altLang="ja-JP" sz="1200" u="none" strike="noStrike" dirty="0">
                          <a:effectLst/>
                        </a:rPr>
                        <a:t>)</a:t>
                      </a:r>
                      <a:r>
                        <a:rPr lang="ja-JP" altLang="en-US" sz="1200" u="none" strike="noStrike" dirty="0">
                          <a:effectLst/>
                        </a:rPr>
                        <a:t>の投与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29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中心</a:t>
                      </a:r>
                      <a:r>
                        <a:rPr lang="ja-JP" altLang="en-US" sz="1200" u="none" strike="noStrike" dirty="0">
                          <a:effectLst/>
                        </a:rPr>
                        <a:t>静脈カテーテルの抜去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臨時</a:t>
                      </a:r>
                      <a:r>
                        <a:rPr lang="ja-JP" altLang="en-US" sz="1200" u="none" strike="noStrike" dirty="0">
                          <a:effectLst/>
                        </a:rPr>
                        <a:t>薬剤（抗精神病薬）の投与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29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腹腔</a:t>
                      </a:r>
                      <a:r>
                        <a:rPr lang="ja-JP" altLang="en-US" sz="1200" u="none" strike="noStrike" dirty="0">
                          <a:effectLst/>
                        </a:rPr>
                        <a:t>ドレーン抜去（腹腔穿刺後の抜針含む）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臨時</a:t>
                      </a:r>
                      <a:r>
                        <a:rPr lang="ja-JP" altLang="en-US" sz="1200" u="none" strike="noStrike" dirty="0">
                          <a:effectLst/>
                        </a:rPr>
                        <a:t>薬剤（抗不安薬）の投与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29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胸腔</a:t>
                      </a:r>
                      <a:r>
                        <a:rPr lang="ja-JP" altLang="en-US" sz="1200" u="none" strike="noStrike" dirty="0">
                          <a:effectLst/>
                        </a:rPr>
                        <a:t>ドレーン抜去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臨時</a:t>
                      </a:r>
                      <a:r>
                        <a:rPr lang="ja-JP" altLang="en-US" sz="1200" u="none" strike="noStrike" dirty="0">
                          <a:effectLst/>
                        </a:rPr>
                        <a:t>薬剤（感染徴候時の薬物）の投与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29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胸腔</a:t>
                      </a:r>
                      <a:r>
                        <a:rPr lang="ja-JP" altLang="en-US" sz="1200" u="none" strike="noStrike" dirty="0">
                          <a:effectLst/>
                        </a:rPr>
                        <a:t>ドレーン低圧持続吸引中の吸引圧の設定・変更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持続</a:t>
                      </a:r>
                      <a:r>
                        <a:rPr lang="ja-JP" altLang="en-US" sz="1200" u="none" strike="noStrike" dirty="0">
                          <a:effectLst/>
                        </a:rPr>
                        <a:t>点滴投与中薬剤（糖質輸液、電解質輸液）の病態に応じた調整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29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心囊</a:t>
                      </a:r>
                      <a:r>
                        <a:rPr lang="ja-JP" altLang="en-US" sz="1200" u="none" strike="noStrike" dirty="0">
                          <a:effectLst/>
                        </a:rPr>
                        <a:t>ドレーン抜去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抗癌剤</a:t>
                      </a:r>
                      <a:r>
                        <a:rPr lang="ja-JP" altLang="en-US" sz="1200" u="none" strike="noStrike" dirty="0">
                          <a:effectLst/>
                        </a:rPr>
                        <a:t>等の皮膚漏出時のステロイド薬の調整・局所注射の実施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29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創部</a:t>
                      </a:r>
                      <a:r>
                        <a:rPr lang="ja-JP" altLang="en-US" sz="1200" u="none" strike="noStrike" dirty="0">
                          <a:effectLst/>
                        </a:rPr>
                        <a:t>ドレーン抜去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硬</a:t>
                      </a:r>
                      <a:r>
                        <a:rPr lang="ja-JP" altLang="en-US" sz="1200" u="none" strike="noStrike" dirty="0">
                          <a:effectLst/>
                        </a:rPr>
                        <a:t>膜外チューブからの鎮痛剤の投与、投与量の調整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29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「</a:t>
                      </a:r>
                      <a:r>
                        <a:rPr lang="ja-JP" altLang="en-US" sz="1200" u="none" strike="noStrike" dirty="0">
                          <a:effectLst/>
                        </a:rPr>
                        <a:t>一時的ペースメーカー」の操作・管理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褥</a:t>
                      </a:r>
                      <a:r>
                        <a:rPr lang="ja-JP" altLang="en-US" sz="1200" u="none" strike="noStrike" dirty="0">
                          <a:effectLst/>
                        </a:rPr>
                        <a:t>瘡・慢性創傷における腐骨除去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29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「</a:t>
                      </a:r>
                      <a:r>
                        <a:rPr lang="ja-JP" altLang="en-US" sz="1200" u="none" strike="noStrike" dirty="0">
                          <a:effectLst/>
                        </a:rPr>
                        <a:t>一時的</a:t>
                      </a:r>
                      <a:r>
                        <a:rPr lang="ja-JP" altLang="en-US" sz="1200" u="none" strike="noStrike" dirty="0" smtClean="0">
                          <a:effectLst/>
                        </a:rPr>
                        <a:t>ペースメーカー」</a:t>
                      </a:r>
                      <a:r>
                        <a:rPr lang="ja-JP" altLang="en-US" sz="1200" u="none" strike="noStrike" dirty="0">
                          <a:effectLst/>
                        </a:rPr>
                        <a:t>の抜去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149" marR="8149" marT="8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4026970" y="6506020"/>
            <a:ext cx="587903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厚労省、チーム医療推進のための看護業務検討ワーキンググループ</a:t>
            </a:r>
            <a:r>
              <a:rPr lang="en-US" altLang="ja-JP" sz="1050" dirty="0" smtClean="0"/>
              <a:t>,</a:t>
            </a:r>
            <a:r>
              <a:rPr lang="ja-JP" altLang="en-US" sz="1050" dirty="0" smtClean="0"/>
              <a:t>説明会資料２（下</a:t>
            </a:r>
            <a:r>
              <a:rPr lang="en-US" altLang="ja-JP" sz="1050" dirty="0" smtClean="0"/>
              <a:t>URL</a:t>
            </a:r>
            <a:r>
              <a:rPr lang="ja-JP" altLang="en-US" sz="1050" dirty="0" smtClean="0"/>
              <a:t>）より作成</a:t>
            </a:r>
            <a:endParaRPr lang="en-US" altLang="ja-JP" sz="1050" dirty="0" smtClean="0"/>
          </a:p>
          <a:p>
            <a:r>
              <a:rPr lang="en-US" altLang="ja-JP" sz="1050" dirty="0"/>
              <a:t>http://www.mhlw.go.jp/file.jsp?id=134234&amp;name=2r98520000036ixw.pdf</a:t>
            </a:r>
            <a:endParaRPr kumimoji="1" lang="ja-JP" altLang="en-US" sz="105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0738" y="467380"/>
            <a:ext cx="9361040" cy="369332"/>
          </a:xfrm>
          <a:prstGeom prst="rect">
            <a:avLst/>
          </a:prstGeom>
          <a:noFill/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「特定行為に係る看護師の研修制度」における特定行為（案）</a:t>
            </a:r>
            <a:endParaRPr kumimoji="1" lang="ja-JP" altLang="en-US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464" y="45382"/>
            <a:ext cx="10679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297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7197</TotalTime>
  <Words>44</Words>
  <Application>Microsoft Office PowerPoint</Application>
  <PresentationFormat>A4 210 x 297 mm</PresentationFormat>
  <Paragraphs>48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前回会議の議事概要①</dc:title>
  <dc:creator>厚生労働省ネットワークシステム</dc:creator>
  <cp:lastModifiedBy>CME-2</cp:lastModifiedBy>
  <cp:revision>406</cp:revision>
  <cp:lastPrinted>2014-03-12T12:39:34Z</cp:lastPrinted>
  <dcterms:created xsi:type="dcterms:W3CDTF">2013-07-08T04:25:48Z</dcterms:created>
  <dcterms:modified xsi:type="dcterms:W3CDTF">2014-03-13T02:22:31Z</dcterms:modified>
</cp:coreProperties>
</file>