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78" r:id="rId2"/>
    <p:sldId id="398" r:id="rId3"/>
    <p:sldId id="443" r:id="rId4"/>
    <p:sldId id="477" r:id="rId5"/>
  </p:sldIdLst>
  <p:sldSz cx="12801600" cy="9601200" type="A3"/>
  <p:notesSz cx="6807200" cy="9939338"/>
  <p:defaultTextStyle>
    <a:defPPr>
      <a:defRPr lang="ja-JP"/>
    </a:defPPr>
    <a:lvl1pPr marL="0" algn="l" defTabSz="12797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1pPr>
    <a:lvl2pPr marL="639857" algn="l" defTabSz="12797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2pPr>
    <a:lvl3pPr marL="1279713" algn="l" defTabSz="12797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3pPr>
    <a:lvl4pPr marL="1919571" algn="l" defTabSz="12797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4pPr>
    <a:lvl5pPr marL="2559428" algn="l" defTabSz="12797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5pPr>
    <a:lvl6pPr marL="3199286" algn="l" defTabSz="12797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6pPr>
    <a:lvl7pPr marL="3839142" algn="l" defTabSz="12797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7pPr>
    <a:lvl8pPr marL="4478999" algn="l" defTabSz="12797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8pPr>
    <a:lvl9pPr marL="5118855" algn="l" defTabSz="1279713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FF66"/>
    <a:srgbClr val="FF00FF"/>
    <a:srgbClr val="FF6600"/>
    <a:srgbClr val="006600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24" autoAdjust="0"/>
  </p:normalViewPr>
  <p:slideViewPr>
    <p:cSldViewPr>
      <p:cViewPr>
        <p:scale>
          <a:sx n="66" d="100"/>
          <a:sy n="66" d="100"/>
        </p:scale>
        <p:origin x="-438" y="318"/>
      </p:cViewPr>
      <p:guideLst>
        <p:guide orient="horz" pos="3025"/>
        <p:guide pos="403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4D6C8-1683-404D-8C80-EF3C31B1A5A0}" type="datetimeFigureOut">
              <a:rPr kumimoji="1" lang="ja-JP" altLang="en-US" smtClean="0"/>
              <a:pPr/>
              <a:t>2014/3/24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ECD5D-41DC-5349-8369-396BBFE6681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136507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AE9EF-84C8-A94A-B607-9B87E1C2A71B}" type="datetimeFigureOut">
              <a:rPr lang="ja-JP" altLang="en-US" smtClean="0"/>
              <a:pPr/>
              <a:t>2014/3/24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69CA3-3BE5-5340-B092-0CB03D38B075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483541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041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57041" algn="l" defTabSz="457041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14081" algn="l" defTabSz="457041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371124" algn="l" defTabSz="457041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828163" algn="l" defTabSz="457041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285203" algn="l" defTabSz="457041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742244" algn="l" defTabSz="457041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199286" algn="l" defTabSz="457041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656327" algn="l" defTabSz="457041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57347" name="ノート プレースホルダー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ja-JP" altLang="en-US">
              <a:latin typeface="Times New Roman" charset="0"/>
              <a:ea typeface="ＭＳ Ｐ明朝" charset="0"/>
            </a:endParaRPr>
          </a:p>
        </p:txBody>
      </p:sp>
      <p:sp>
        <p:nvSpPr>
          <p:cNvPr id="57348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xfrm>
            <a:off x="3893657" y="9468152"/>
            <a:ext cx="2900938" cy="45690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5988">
              <a:defRPr kumimoji="1" sz="1200">
                <a:solidFill>
                  <a:schemeClr val="tx1"/>
                </a:solidFill>
                <a:latin typeface="Times New Roman" charset="0"/>
                <a:ea typeface="ＭＳ Ｐ明朝" charset="0"/>
                <a:cs typeface="ＭＳ Ｐ明朝" charset="0"/>
              </a:defRPr>
            </a:lvl1pPr>
            <a:lvl2pPr marL="742950" indent="-285750" defTabSz="915988">
              <a:defRPr kumimoji="1" sz="1200">
                <a:solidFill>
                  <a:schemeClr val="tx1"/>
                </a:solidFill>
                <a:latin typeface="Times New Roman" charset="0"/>
                <a:ea typeface="ＭＳ Ｐ明朝" charset="0"/>
                <a:cs typeface="ＭＳ Ｐ明朝" charset="0"/>
              </a:defRPr>
            </a:lvl2pPr>
            <a:lvl3pPr marL="1143000" indent="-228600" defTabSz="915988">
              <a:defRPr kumimoji="1" sz="1200">
                <a:solidFill>
                  <a:schemeClr val="tx1"/>
                </a:solidFill>
                <a:latin typeface="Times New Roman" charset="0"/>
                <a:ea typeface="ＭＳ Ｐ明朝" charset="0"/>
                <a:cs typeface="ＭＳ Ｐ明朝" charset="0"/>
              </a:defRPr>
            </a:lvl3pPr>
            <a:lvl4pPr marL="1600200" indent="-228600" defTabSz="915988">
              <a:defRPr kumimoji="1" sz="1200">
                <a:solidFill>
                  <a:schemeClr val="tx1"/>
                </a:solidFill>
                <a:latin typeface="Times New Roman" charset="0"/>
                <a:ea typeface="ＭＳ Ｐ明朝" charset="0"/>
                <a:cs typeface="ＭＳ Ｐ明朝" charset="0"/>
              </a:defRPr>
            </a:lvl4pPr>
            <a:lvl5pPr marL="2057400" indent="-228600" defTabSz="915988">
              <a:defRPr kumimoji="1" sz="1200">
                <a:solidFill>
                  <a:schemeClr val="tx1"/>
                </a:solidFill>
                <a:latin typeface="Times New Roman" charset="0"/>
                <a:ea typeface="ＭＳ Ｐ明朝" charset="0"/>
                <a:cs typeface="ＭＳ Ｐ明朝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明朝" charset="0"/>
                <a:cs typeface="ＭＳ Ｐ明朝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明朝" charset="0"/>
                <a:cs typeface="ＭＳ Ｐ明朝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明朝" charset="0"/>
                <a:cs typeface="ＭＳ Ｐ明朝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明朝" charset="0"/>
                <a:cs typeface="ＭＳ Ｐ明朝" charset="0"/>
              </a:defRPr>
            </a:lvl9pPr>
          </a:lstStyle>
          <a:p>
            <a:pPr>
              <a:defRPr/>
            </a:pPr>
            <a:fld id="{1F0ED34E-B040-FC42-8E5C-186671E6115D}" type="slidenum">
              <a:rPr lang="en-US" altLang="ja-JP" smtClean="0">
                <a:solidFill>
                  <a:srgbClr val="000000"/>
                </a:solidFill>
                <a:latin typeface="Tahoma" charset="0"/>
                <a:ea typeface="ＭＳ Ｐゴシック" charset="0"/>
                <a:cs typeface="ＭＳ Ｐゴシック" charset="0"/>
              </a:rPr>
              <a:pPr>
                <a:defRPr/>
              </a:pPr>
              <a:t>4</a:t>
            </a:fld>
            <a:endParaRPr lang="en-US" altLang="ja-JP" smtClean="0">
              <a:solidFill>
                <a:srgbClr val="000000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1" y="2982599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1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8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8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7526-A4AA-A94B-85A8-5E22C6F0055C}" type="datetime1">
              <a:rPr kumimoji="1" lang="ja-JP" altLang="en-US" smtClean="0"/>
              <a:pPr/>
              <a:t>2014/3/24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5A2F-7545-4E04-A422-2449D689E6B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F98-33CA-4D40-BC85-1981E2899FC4}" type="datetime1">
              <a:rPr kumimoji="1" lang="ja-JP" altLang="en-US" smtClean="0"/>
              <a:pPr/>
              <a:t>2014/3/24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5A2F-7545-4E04-A422-2449D689E6B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62" y="537845"/>
            <a:ext cx="4031615" cy="1147032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895670" y="537845"/>
            <a:ext cx="11885929" cy="114703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23BA-1C02-644D-8E52-84CF277E3E27}" type="datetime1">
              <a:rPr kumimoji="1" lang="ja-JP" altLang="en-US" smtClean="0"/>
              <a:pPr/>
              <a:t>2014/3/24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5A2F-7545-4E04-A422-2449D689E6B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50F7-B7AA-104F-B15F-A82C2E63411F}" type="datetime1">
              <a:rPr kumimoji="1" lang="ja-JP" altLang="en-US" smtClean="0"/>
              <a:pPr/>
              <a:t>2014/3/24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5A2F-7545-4E04-A422-2449D689E6B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40" y="6169662"/>
            <a:ext cx="10881360" cy="1906906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40" y="4069403"/>
            <a:ext cx="10881360" cy="2100260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85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7971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195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42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2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914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899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88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BD83-1326-2B49-9FA1-D8D405D4B214}" type="datetime1">
              <a:rPr kumimoji="1" lang="ja-JP" altLang="en-US" smtClean="0"/>
              <a:pPr/>
              <a:t>2014/3/24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5A2F-7545-4E04-A422-2449D689E6B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895672" y="3135950"/>
            <a:ext cx="7958772" cy="8872220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9067803" y="3135950"/>
            <a:ext cx="7958772" cy="8872220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87F4-41B8-3844-A612-DE1D37026219}" type="datetime1">
              <a:rPr kumimoji="1" lang="ja-JP" altLang="en-US" smtClean="0"/>
              <a:pPr/>
              <a:t>2014/3/24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5A2F-7545-4E04-A422-2449D689E6B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61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857" indent="0">
              <a:buNone/>
              <a:defRPr sz="2800" b="1"/>
            </a:lvl2pPr>
            <a:lvl3pPr marL="1279713" indent="0">
              <a:buNone/>
              <a:defRPr sz="2400" b="1"/>
            </a:lvl3pPr>
            <a:lvl4pPr marL="1919571" indent="0">
              <a:buNone/>
              <a:defRPr sz="2200" b="1"/>
            </a:lvl4pPr>
            <a:lvl5pPr marL="2559428" indent="0">
              <a:buNone/>
              <a:defRPr sz="2200" b="1"/>
            </a:lvl5pPr>
            <a:lvl6pPr marL="3199286" indent="0">
              <a:buNone/>
              <a:defRPr sz="2200" b="1"/>
            </a:lvl6pPr>
            <a:lvl7pPr marL="3839142" indent="0">
              <a:buNone/>
              <a:defRPr sz="2200" b="1"/>
            </a:lvl7pPr>
            <a:lvl8pPr marL="4478999" indent="0">
              <a:buNone/>
              <a:defRPr sz="2200" b="1"/>
            </a:lvl8pPr>
            <a:lvl9pPr marL="5118855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7" y="2149161"/>
            <a:ext cx="5658486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857" indent="0">
              <a:buNone/>
              <a:defRPr sz="2800" b="1"/>
            </a:lvl2pPr>
            <a:lvl3pPr marL="1279713" indent="0">
              <a:buNone/>
              <a:defRPr sz="2400" b="1"/>
            </a:lvl3pPr>
            <a:lvl4pPr marL="1919571" indent="0">
              <a:buNone/>
              <a:defRPr sz="2200" b="1"/>
            </a:lvl4pPr>
            <a:lvl5pPr marL="2559428" indent="0">
              <a:buNone/>
              <a:defRPr sz="2200" b="1"/>
            </a:lvl5pPr>
            <a:lvl6pPr marL="3199286" indent="0">
              <a:buNone/>
              <a:defRPr sz="2200" b="1"/>
            </a:lvl6pPr>
            <a:lvl7pPr marL="3839142" indent="0">
              <a:buNone/>
              <a:defRPr sz="2200" b="1"/>
            </a:lvl7pPr>
            <a:lvl8pPr marL="4478999" indent="0">
              <a:buNone/>
              <a:defRPr sz="2200" b="1"/>
            </a:lvl8pPr>
            <a:lvl9pPr marL="5118855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6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9104-089F-754F-8526-2C08664A79FB}" type="datetime1">
              <a:rPr kumimoji="1" lang="ja-JP" altLang="en-US" smtClean="0"/>
              <a:pPr/>
              <a:t>2014/3/24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5A2F-7545-4E04-A422-2449D689E6B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579C-B76E-E34A-A83B-6744677D775B}" type="datetime1">
              <a:rPr kumimoji="1" lang="ja-JP" altLang="en-US" smtClean="0"/>
              <a:pPr/>
              <a:t>2014/3/24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5A2F-7545-4E04-A422-2449D689E6B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A05B-B1B3-5F46-B757-A7F120176295}" type="datetime1">
              <a:rPr kumimoji="1" lang="ja-JP" altLang="en-US" smtClean="0"/>
              <a:pPr/>
              <a:t>2014/3/24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5A2F-7545-4E04-A422-2449D689E6B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4" y="382271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41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4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39857" indent="0">
              <a:buNone/>
              <a:defRPr sz="1700"/>
            </a:lvl2pPr>
            <a:lvl3pPr marL="1279713" indent="0">
              <a:buNone/>
              <a:defRPr sz="1400"/>
            </a:lvl3pPr>
            <a:lvl4pPr marL="1919571" indent="0">
              <a:buNone/>
              <a:defRPr sz="1300"/>
            </a:lvl4pPr>
            <a:lvl5pPr marL="2559428" indent="0">
              <a:buNone/>
              <a:defRPr sz="1300"/>
            </a:lvl5pPr>
            <a:lvl6pPr marL="3199286" indent="0">
              <a:buNone/>
              <a:defRPr sz="1300"/>
            </a:lvl6pPr>
            <a:lvl7pPr marL="3839142" indent="0">
              <a:buNone/>
              <a:defRPr sz="1300"/>
            </a:lvl7pPr>
            <a:lvl8pPr marL="4478999" indent="0">
              <a:buNone/>
              <a:defRPr sz="1300"/>
            </a:lvl8pPr>
            <a:lvl9pPr marL="5118855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5A2C-3703-704F-A151-E0A510C48AFB}" type="datetime1">
              <a:rPr kumimoji="1" lang="ja-JP" altLang="en-US" smtClean="0"/>
              <a:pPr/>
              <a:t>2014/3/24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5A2F-7545-4E04-A422-2449D689E6B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1"/>
            <a:ext cx="7680960" cy="793435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39857" indent="0">
              <a:buNone/>
              <a:defRPr sz="4100"/>
            </a:lvl2pPr>
            <a:lvl3pPr marL="1279713" indent="0">
              <a:buNone/>
              <a:defRPr sz="3400"/>
            </a:lvl3pPr>
            <a:lvl4pPr marL="1919571" indent="0">
              <a:buNone/>
              <a:defRPr sz="2800"/>
            </a:lvl4pPr>
            <a:lvl5pPr marL="2559428" indent="0">
              <a:buNone/>
              <a:defRPr sz="2800"/>
            </a:lvl5pPr>
            <a:lvl6pPr marL="3199286" indent="0">
              <a:buNone/>
              <a:defRPr sz="2800"/>
            </a:lvl6pPr>
            <a:lvl7pPr marL="3839142" indent="0">
              <a:buNone/>
              <a:defRPr sz="2800"/>
            </a:lvl7pPr>
            <a:lvl8pPr marL="4478999" indent="0">
              <a:buNone/>
              <a:defRPr sz="2800"/>
            </a:lvl8pPr>
            <a:lvl9pPr marL="5118855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5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39857" indent="0">
              <a:buNone/>
              <a:defRPr sz="1700"/>
            </a:lvl2pPr>
            <a:lvl3pPr marL="1279713" indent="0">
              <a:buNone/>
              <a:defRPr sz="1400"/>
            </a:lvl3pPr>
            <a:lvl4pPr marL="1919571" indent="0">
              <a:buNone/>
              <a:defRPr sz="1300"/>
            </a:lvl4pPr>
            <a:lvl5pPr marL="2559428" indent="0">
              <a:buNone/>
              <a:defRPr sz="1300"/>
            </a:lvl5pPr>
            <a:lvl6pPr marL="3199286" indent="0">
              <a:buNone/>
              <a:defRPr sz="1300"/>
            </a:lvl6pPr>
            <a:lvl7pPr marL="3839142" indent="0">
              <a:buNone/>
              <a:defRPr sz="1300"/>
            </a:lvl7pPr>
            <a:lvl8pPr marL="4478999" indent="0">
              <a:buNone/>
              <a:defRPr sz="1300"/>
            </a:lvl8pPr>
            <a:lvl9pPr marL="5118855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C5E0-C5D0-8445-BDDF-73CE33A74CD8}" type="datetime1">
              <a:rPr kumimoji="1" lang="ja-JP" altLang="en-US" smtClean="0"/>
              <a:pPr/>
              <a:t>2014/3/24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5A2F-7545-4E04-A422-2449D689E6B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7971" tIns="63987" rIns="127971" bIns="6398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7971" tIns="63987" rIns="127971" bIns="6398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40081" y="8898895"/>
            <a:ext cx="2987040" cy="511175"/>
          </a:xfrm>
          <a:prstGeom prst="rect">
            <a:avLst/>
          </a:prstGeom>
        </p:spPr>
        <p:txBody>
          <a:bodyPr vert="horz" lIns="127971" tIns="63987" rIns="127971" bIns="6398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C8278-3A19-464C-B773-E9B39E9FB714}" type="datetime1">
              <a:rPr kumimoji="1" lang="ja-JP" altLang="en-US" smtClean="0"/>
              <a:pPr/>
              <a:t>2014/3/24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373881" y="8898895"/>
            <a:ext cx="4053840" cy="511175"/>
          </a:xfrm>
          <a:prstGeom prst="rect">
            <a:avLst/>
          </a:prstGeom>
        </p:spPr>
        <p:txBody>
          <a:bodyPr vert="horz" lIns="127971" tIns="63987" rIns="127971" bIns="6398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74480" y="8898895"/>
            <a:ext cx="2987040" cy="511175"/>
          </a:xfrm>
          <a:prstGeom prst="rect">
            <a:avLst/>
          </a:prstGeom>
        </p:spPr>
        <p:txBody>
          <a:bodyPr vert="horz" lIns="127971" tIns="63987" rIns="127971" bIns="6398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45A2F-7545-4E04-A422-2449D689E6B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279713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895" indent="-479895" algn="l" defTabSz="1279713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767" indent="-399911" algn="l" defTabSz="1279713" rtl="0" eaLnBrk="1" latinLnBrk="0" hangingPunct="1">
        <a:spcBef>
          <a:spcPct val="20000"/>
        </a:spcBef>
        <a:buFont typeface="Arial" pitchFamily="34" charset="0"/>
        <a:buChar char="–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643" indent="-319929" algn="l" defTabSz="1279713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499" indent="-319929" algn="l" defTabSz="1279713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356" indent="-319929" algn="l" defTabSz="1279713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214" indent="-319929" algn="l" defTabSz="1279713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070" indent="-319929" algn="l" defTabSz="1279713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8928" indent="-319929" algn="l" defTabSz="1279713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8786" indent="-319929" algn="l" defTabSz="1279713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797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857" algn="l" defTabSz="12797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713" algn="l" defTabSz="12797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571" algn="l" defTabSz="12797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428" algn="l" defTabSz="12797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286" algn="l" defTabSz="12797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142" algn="l" defTabSz="12797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478999" algn="l" defTabSz="12797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18855" algn="l" defTabSz="12797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emf"/><Relationship Id="rId4" Type="http://schemas.openxmlformats.org/officeDocument/2006/relationships/image" Target="../media/image3.jpeg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3.jpeg"/><Relationship Id="rId9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3.jpeg"/><Relationship Id="rId9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角丸四角形 35"/>
          <p:cNvSpPr/>
          <p:nvPr/>
        </p:nvSpPr>
        <p:spPr>
          <a:xfrm>
            <a:off x="9737748" y="2266848"/>
            <a:ext cx="2736304" cy="3909895"/>
          </a:xfrm>
          <a:prstGeom prst="roundRect">
            <a:avLst>
              <a:gd name="adj" fmla="val 5912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2745541" y="2504335"/>
            <a:ext cx="6488151" cy="4341717"/>
          </a:xfrm>
          <a:prstGeom prst="roundRect">
            <a:avLst>
              <a:gd name="adj" fmla="val 7094"/>
            </a:avLst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45741" y="2288311"/>
            <a:ext cx="3168352" cy="40011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/>
              <a:t>がん診療連携拠点病院等</a:t>
            </a:r>
            <a:endParaRPr kumimoji="1" lang="ja-JP" altLang="en-US" sz="2000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2961565" y="3101636"/>
            <a:ext cx="3823855" cy="13681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Picture 4" descr="ライフスタイル,人,仕事,健康,制服,医療,帽子,応急手当,病院,看護師,絆創膏,職業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7028" y="3317540"/>
            <a:ext cx="719482" cy="7194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8" descr="X線,ライフスタイル,人,健康,制服,医療,医者,男性,病院,立つ,笑う,職業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7108" y="3317660"/>
            <a:ext cx="720080" cy="720080"/>
          </a:xfrm>
          <a:prstGeom prst="rect">
            <a:avLst/>
          </a:prstGeom>
          <a:noFill/>
        </p:spPr>
      </p:pic>
      <p:sp>
        <p:nvSpPr>
          <p:cNvPr id="8" name="テキスト ボックス 7"/>
          <p:cNvSpPr txBox="1"/>
          <p:nvPr/>
        </p:nvSpPr>
        <p:spPr>
          <a:xfrm>
            <a:off x="4697188" y="317364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医療従事者への情報提供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・がん患者が抱える就労問題について配慮するべき事項</a:t>
            </a:r>
            <a:endParaRPr lang="en-US" altLang="ja-JP" sz="1200" dirty="0" smtClean="0"/>
          </a:p>
          <a:p>
            <a:r>
              <a:rPr lang="ja-JP" altLang="en-US" sz="1200" dirty="0" smtClean="0"/>
              <a:t>・患者へ提供するべき情報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・患者を通じて事業者等へ提供するべき情報</a:t>
            </a:r>
            <a:endParaRPr kumimoji="1" lang="ja-JP" altLang="en-US" sz="1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73052" y="4037740"/>
            <a:ext cx="115212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/>
              <a:t>医療従事者</a:t>
            </a:r>
            <a:endParaRPr kumimoji="1" lang="ja-JP" altLang="en-US" sz="1400" b="1" dirty="0"/>
          </a:p>
        </p:txBody>
      </p:sp>
      <p:sp>
        <p:nvSpPr>
          <p:cNvPr id="14" name="正方形/長方形 13"/>
          <p:cNvSpPr/>
          <p:nvPr/>
        </p:nvSpPr>
        <p:spPr>
          <a:xfrm>
            <a:off x="7289476" y="3101636"/>
            <a:ext cx="1728192" cy="2952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289476" y="4685812"/>
            <a:ext cx="16561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・相談員の就労問題に関する基礎的な知識の習得</a:t>
            </a:r>
            <a:endParaRPr lang="en-US" altLang="ja-JP" sz="1200" dirty="0" smtClean="0"/>
          </a:p>
          <a:p>
            <a:r>
              <a:rPr lang="ja-JP" altLang="en-US" sz="1200" dirty="0" smtClean="0"/>
              <a:t>・必要に応じ、</a:t>
            </a:r>
            <a:r>
              <a:rPr lang="ja-JP" altLang="ja-JP" sz="1200" dirty="0" smtClean="0"/>
              <a:t>社会</a:t>
            </a:r>
            <a:r>
              <a:rPr lang="ja-JP" altLang="ja-JP" sz="1200" dirty="0"/>
              <a:t>保険労務士、産業カウンセラー、</a:t>
            </a:r>
            <a:r>
              <a:rPr lang="ja-JP" altLang="ja-JP" sz="1200" dirty="0" smtClean="0"/>
              <a:t>キャリアコンサルタント</a:t>
            </a:r>
            <a:r>
              <a:rPr lang="ja-JP" altLang="en-US" sz="1200" dirty="0" smtClean="0"/>
              <a:t>と連携</a:t>
            </a:r>
            <a:endParaRPr kumimoji="1" lang="en-US" altLang="ja-JP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361484" y="4325772"/>
            <a:ext cx="1584176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/>
              <a:t>相談支援センター</a:t>
            </a:r>
            <a:endParaRPr kumimoji="1" lang="ja-JP" altLang="en-US" sz="1400" b="1" dirty="0"/>
          </a:p>
        </p:txBody>
      </p:sp>
      <p:pic>
        <p:nvPicPr>
          <p:cNvPr id="17" name="Picture 10" descr="いす,テーブル,ビジネス,ミーティング,事務所,人,仕事,正式,男性,着席,話し合い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9516" y="3245652"/>
            <a:ext cx="936104" cy="936104"/>
          </a:xfrm>
          <a:prstGeom prst="rect">
            <a:avLst/>
          </a:prstGeom>
          <a:noFill/>
        </p:spPr>
      </p:pic>
      <p:sp>
        <p:nvSpPr>
          <p:cNvPr id="18" name="上下矢印 17"/>
          <p:cNvSpPr/>
          <p:nvPr/>
        </p:nvSpPr>
        <p:spPr>
          <a:xfrm rot="16200000">
            <a:off x="6893432" y="3713704"/>
            <a:ext cx="288032" cy="504056"/>
          </a:xfrm>
          <a:prstGeom prst="upDownArrow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上矢印 18"/>
          <p:cNvSpPr/>
          <p:nvPr/>
        </p:nvSpPr>
        <p:spPr>
          <a:xfrm rot="5400000">
            <a:off x="6893793" y="5204998"/>
            <a:ext cx="279877" cy="511486"/>
          </a:xfrm>
          <a:prstGeom prst="upArrow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10169796" y="3821715"/>
            <a:ext cx="1872208" cy="21390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306381" y="4232527"/>
            <a:ext cx="1728192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ja-JP" sz="1400" b="1" dirty="0"/>
              <a:t>就労関連の専門職</a:t>
            </a:r>
            <a:endParaRPr kumimoji="1" lang="ja-JP" altLang="en-US" sz="1400" b="1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234373" y="4664575"/>
            <a:ext cx="180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・</a:t>
            </a:r>
            <a:r>
              <a:rPr lang="ja-JP" altLang="ja-JP" sz="1200" dirty="0" smtClean="0"/>
              <a:t>社会</a:t>
            </a:r>
            <a:r>
              <a:rPr lang="ja-JP" altLang="ja-JP" sz="1200" dirty="0"/>
              <a:t>保険</a:t>
            </a:r>
            <a:r>
              <a:rPr lang="ja-JP" altLang="ja-JP" sz="1200" dirty="0" smtClean="0"/>
              <a:t>労務士</a:t>
            </a:r>
            <a:endParaRPr lang="en-US" altLang="ja-JP" sz="1200" dirty="0" smtClean="0"/>
          </a:p>
          <a:p>
            <a:r>
              <a:rPr lang="ja-JP" altLang="en-US" sz="1200" dirty="0"/>
              <a:t>・</a:t>
            </a:r>
            <a:r>
              <a:rPr lang="ja-JP" altLang="ja-JP" sz="1200" dirty="0" smtClean="0"/>
              <a:t>産業カウンセラー</a:t>
            </a:r>
            <a:endParaRPr lang="en-US" altLang="ja-JP" sz="1200" dirty="0"/>
          </a:p>
          <a:p>
            <a:r>
              <a:rPr lang="ja-JP" altLang="en-US" sz="1200" dirty="0" smtClean="0"/>
              <a:t>・</a:t>
            </a:r>
            <a:r>
              <a:rPr lang="ja-JP" altLang="ja-JP" sz="1200" dirty="0" smtClean="0"/>
              <a:t>キャリアコンサルタント</a:t>
            </a:r>
            <a:r>
              <a:rPr lang="ja-JP" altLang="en-US" sz="1200" dirty="0"/>
              <a:t>等</a:t>
            </a:r>
            <a:r>
              <a:rPr lang="ja-JP" altLang="en-US" sz="1200" dirty="0" smtClean="0"/>
              <a:t>の就労関連の専門職による相談の実施</a:t>
            </a:r>
            <a:endParaRPr kumimoji="1" lang="en-US" altLang="ja-JP" sz="12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233692" y="4221167"/>
            <a:ext cx="461665" cy="28135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200" dirty="0">
                <a:solidFill>
                  <a:srgbClr val="C00000"/>
                </a:solidFill>
              </a:rPr>
              <a:t>連携（相談支援センターへの配置を含む</a:t>
            </a:r>
            <a:r>
              <a:rPr lang="ja-JP" altLang="en-US" dirty="0" smtClean="0">
                <a:solidFill>
                  <a:srgbClr val="C00000"/>
                </a:solidFill>
              </a:rPr>
              <a:t>）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846976" y="5688711"/>
            <a:ext cx="400110" cy="992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C00000"/>
                </a:solidFill>
              </a:rPr>
              <a:t>相談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846976" y="4109747"/>
            <a:ext cx="400110" cy="8428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C00000"/>
                </a:solidFill>
              </a:rPr>
              <a:t>連携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28" name="上下矢印 27"/>
          <p:cNvSpPr/>
          <p:nvPr/>
        </p:nvSpPr>
        <p:spPr>
          <a:xfrm rot="16200000">
            <a:off x="9449716" y="2741596"/>
            <a:ext cx="288032" cy="115212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10169796" y="2525572"/>
            <a:ext cx="1872208" cy="7920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241804" y="2741596"/>
            <a:ext cx="1728192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/>
              <a:t>ハローワーク</a:t>
            </a:r>
            <a:endParaRPr kumimoji="1" lang="ja-JP" altLang="en-US" sz="1400" b="1" dirty="0"/>
          </a:p>
        </p:txBody>
      </p:sp>
      <p:sp>
        <p:nvSpPr>
          <p:cNvPr id="32" name="上下矢印 31"/>
          <p:cNvSpPr/>
          <p:nvPr/>
        </p:nvSpPr>
        <p:spPr>
          <a:xfrm rot="16200000">
            <a:off x="9449716" y="3533684"/>
            <a:ext cx="288032" cy="115212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上下矢印 32"/>
          <p:cNvSpPr/>
          <p:nvPr/>
        </p:nvSpPr>
        <p:spPr>
          <a:xfrm>
            <a:off x="10889876" y="3317660"/>
            <a:ext cx="360040" cy="50405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9226261" y="2864375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C00000"/>
                </a:solidFill>
              </a:rPr>
              <a:t>連携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1242485" y="3368431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C00000"/>
                </a:solidFill>
              </a:rPr>
              <a:t>連携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37" name="線吹き出し 2 (枠付き) 36"/>
          <p:cNvSpPr/>
          <p:nvPr/>
        </p:nvSpPr>
        <p:spPr>
          <a:xfrm>
            <a:off x="9802325" y="560119"/>
            <a:ext cx="2664296" cy="1274709"/>
          </a:xfrm>
          <a:prstGeom prst="borderCallout2">
            <a:avLst>
              <a:gd name="adj1" fmla="val 101166"/>
              <a:gd name="adj2" fmla="val 50123"/>
              <a:gd name="adj3" fmla="val 121690"/>
              <a:gd name="adj4" fmla="val 49985"/>
              <a:gd name="adj5" fmla="val 145620"/>
              <a:gd name="adj6" fmla="val 4973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r>
              <a:rPr lang="en-US" altLang="ja-JP" sz="1200" dirty="0" smtClean="0">
                <a:solidFill>
                  <a:srgbClr val="FF0000"/>
                </a:solidFill>
              </a:rPr>
              <a:t>【</a:t>
            </a:r>
            <a:r>
              <a:rPr lang="ja-JP" altLang="en-US" sz="1200" dirty="0" smtClean="0">
                <a:solidFill>
                  <a:srgbClr val="FF0000"/>
                </a:solidFill>
              </a:rPr>
              <a:t>課題</a:t>
            </a:r>
            <a:r>
              <a:rPr lang="en-US" altLang="ja-JP" sz="120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がん治療、患者の心理、身体的な状況についての知識なし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en-US" altLang="ja-JP" sz="1200" b="1" dirty="0" smtClean="0">
                <a:solidFill>
                  <a:srgbClr val="FF0000"/>
                </a:solidFill>
              </a:rPr>
              <a:t>【</a:t>
            </a:r>
            <a:r>
              <a:rPr lang="ja-JP" altLang="en-US" sz="1200" b="1" dirty="0" smtClean="0">
                <a:solidFill>
                  <a:srgbClr val="FF0000"/>
                </a:solidFill>
              </a:rPr>
              <a:t>提言</a:t>
            </a:r>
            <a:r>
              <a:rPr lang="en-US" altLang="ja-JP" sz="1200" b="1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ja-JP" altLang="en-US" sz="1200" b="1" dirty="0" smtClean="0">
                <a:solidFill>
                  <a:srgbClr val="002060"/>
                </a:solidFill>
              </a:rPr>
              <a:t>☆勉強会開催</a:t>
            </a:r>
            <a:endParaRPr lang="ja-JP" altLang="en-US" sz="1200" b="1" dirty="0">
              <a:solidFill>
                <a:srgbClr val="002060"/>
              </a:solidFill>
            </a:endParaRPr>
          </a:p>
        </p:txBody>
      </p:sp>
      <p:sp>
        <p:nvSpPr>
          <p:cNvPr id="38" name="線吹き出し 2 (枠付き) 37"/>
          <p:cNvSpPr/>
          <p:nvPr/>
        </p:nvSpPr>
        <p:spPr>
          <a:xfrm>
            <a:off x="7217468" y="228600"/>
            <a:ext cx="2307532" cy="1828800"/>
          </a:xfrm>
          <a:prstGeom prst="borderCallout2">
            <a:avLst>
              <a:gd name="adj1" fmla="val 111582"/>
              <a:gd name="adj2" fmla="val 49658"/>
              <a:gd name="adj3" fmla="val 142431"/>
              <a:gd name="adj4" fmla="val 49502"/>
              <a:gd name="adj5" fmla="val 150920"/>
              <a:gd name="adj6" fmla="val 50076"/>
            </a:avLst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r>
              <a:rPr lang="en-US" altLang="ja-JP" sz="1600" dirty="0" smtClean="0">
                <a:solidFill>
                  <a:srgbClr val="FF0000"/>
                </a:solidFill>
              </a:rPr>
              <a:t>【</a:t>
            </a:r>
            <a:r>
              <a:rPr lang="ja-JP" altLang="en-US" sz="1600" dirty="0" smtClean="0">
                <a:solidFill>
                  <a:srgbClr val="FF0000"/>
                </a:solidFill>
              </a:rPr>
              <a:t>課題</a:t>
            </a:r>
            <a:r>
              <a:rPr lang="en-US" altLang="ja-JP" sz="160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がん治療、患者の心理的な状況についての知識なし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法的な知識不足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en-US" altLang="ja-JP" sz="1600" dirty="0" smtClean="0">
                <a:solidFill>
                  <a:srgbClr val="FF0000"/>
                </a:solidFill>
              </a:rPr>
              <a:t>【</a:t>
            </a:r>
            <a:r>
              <a:rPr lang="ja-JP" altLang="en-US" sz="1600" dirty="0" smtClean="0">
                <a:solidFill>
                  <a:srgbClr val="FF0000"/>
                </a:solidFill>
              </a:rPr>
              <a:t>解決策</a:t>
            </a:r>
            <a:r>
              <a:rPr lang="en-US" altLang="ja-JP" sz="160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★勉強会開催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9" name="線吹き出し 2 (枠付き) 38"/>
          <p:cNvSpPr/>
          <p:nvPr/>
        </p:nvSpPr>
        <p:spPr>
          <a:xfrm>
            <a:off x="2514600" y="228600"/>
            <a:ext cx="2378605" cy="2035343"/>
          </a:xfrm>
          <a:prstGeom prst="borderCallout2">
            <a:avLst>
              <a:gd name="adj1" fmla="val 101751"/>
              <a:gd name="adj2" fmla="val 49658"/>
              <a:gd name="adj3" fmla="val 126991"/>
              <a:gd name="adj4" fmla="val 49502"/>
              <a:gd name="adj5" fmla="val 134855"/>
              <a:gd name="adj6" fmla="val 48655"/>
            </a:avLst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r>
              <a:rPr lang="en-US" altLang="ja-JP" sz="1600" dirty="0" smtClean="0">
                <a:solidFill>
                  <a:srgbClr val="FF0000"/>
                </a:solidFill>
              </a:rPr>
              <a:t>【</a:t>
            </a:r>
            <a:r>
              <a:rPr lang="ja-JP" altLang="en-US" sz="1600" dirty="0" smtClean="0">
                <a:solidFill>
                  <a:srgbClr val="FF0000"/>
                </a:solidFill>
              </a:rPr>
              <a:t>課題</a:t>
            </a:r>
            <a:r>
              <a:rPr lang="en-US" altLang="ja-JP" sz="160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就労や職場の現状、法律に関する知識なし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方法論、ツールの少なさ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en-US" altLang="ja-JP" sz="1600" dirty="0" smtClean="0">
                <a:solidFill>
                  <a:srgbClr val="FF0000"/>
                </a:solidFill>
              </a:rPr>
              <a:t>【</a:t>
            </a:r>
            <a:r>
              <a:rPr lang="ja-JP" altLang="en-US" sz="1600" dirty="0" smtClean="0">
                <a:solidFill>
                  <a:srgbClr val="FF0000"/>
                </a:solidFill>
              </a:rPr>
              <a:t>解決策</a:t>
            </a:r>
            <a:r>
              <a:rPr lang="en-US" altLang="ja-JP" sz="160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★勉強会開催</a:t>
            </a:r>
          </a:p>
          <a:p>
            <a:r>
              <a:rPr lang="ja-JP" altLang="en-US" sz="1600" b="1" dirty="0" smtClean="0">
                <a:solidFill>
                  <a:srgbClr val="002060"/>
                </a:solidFill>
              </a:rPr>
              <a:t>☆治療による身体への影響解明と配慮事項の整理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95590" y="142383"/>
            <a:ext cx="3402938" cy="58476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kumimoji="1" lang="ja-JP" altLang="en-US" sz="3200" dirty="0" smtClean="0">
                <a:latin typeface="HGP創英角ｺﾞｼｯｸUB" pitchFamily="50" charset="-128"/>
                <a:ea typeface="HGP創英角ｺﾞｼｯｸUB" pitchFamily="50" charset="-128"/>
              </a:rPr>
              <a:t>がんと就労</a:t>
            </a:r>
            <a:endParaRPr kumimoji="1" lang="ja-JP" altLang="en-US" sz="3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3376463" y="7328870"/>
            <a:ext cx="3329517" cy="1504177"/>
          </a:xfrm>
          <a:prstGeom prst="roundRect">
            <a:avLst/>
          </a:prstGeom>
          <a:solidFill>
            <a:srgbClr val="66FF66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角丸四角形 47"/>
          <p:cNvSpPr/>
          <p:nvPr/>
        </p:nvSpPr>
        <p:spPr>
          <a:xfrm>
            <a:off x="7256775" y="7328870"/>
            <a:ext cx="1969486" cy="1504177"/>
          </a:xfrm>
          <a:prstGeom prst="round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kumimoji="1" lang="ja-JP" altLang="en-US"/>
          </a:p>
        </p:txBody>
      </p:sp>
      <p:pic>
        <p:nvPicPr>
          <p:cNvPr id="49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92488" y="7608912"/>
            <a:ext cx="1080121" cy="11679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0" name="図 7" descr="社長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4656" y="7680920"/>
            <a:ext cx="720080" cy="991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線吹き出し 2 (枠付き) 50"/>
          <p:cNvSpPr/>
          <p:nvPr/>
        </p:nvSpPr>
        <p:spPr>
          <a:xfrm>
            <a:off x="369277" y="7176864"/>
            <a:ext cx="2016224" cy="2168231"/>
          </a:xfrm>
          <a:prstGeom prst="borderCallout2">
            <a:avLst>
              <a:gd name="adj1" fmla="val 50822"/>
              <a:gd name="adj2" fmla="val 101288"/>
              <a:gd name="adj3" fmla="val 42483"/>
              <a:gd name="adj4" fmla="val 128465"/>
              <a:gd name="adj5" fmla="val 32683"/>
              <a:gd name="adj6" fmla="val 155908"/>
            </a:avLst>
          </a:prstGeom>
          <a:solidFill>
            <a:srgbClr val="66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r>
              <a:rPr lang="en-US" altLang="ja-JP" sz="1200" dirty="0" smtClean="0">
                <a:solidFill>
                  <a:srgbClr val="FF0000"/>
                </a:solidFill>
              </a:rPr>
              <a:t>【</a:t>
            </a:r>
            <a:r>
              <a:rPr lang="ja-JP" altLang="en-US" sz="1200" dirty="0" smtClean="0">
                <a:solidFill>
                  <a:srgbClr val="FF0000"/>
                </a:solidFill>
              </a:rPr>
              <a:t>課題</a:t>
            </a:r>
            <a:r>
              <a:rPr lang="en-US" altLang="ja-JP" sz="120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上司、人事に治療、患者の心理についての知識なし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制度的な課題、壁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en-US" altLang="ja-JP" sz="1200" dirty="0" smtClean="0">
                <a:solidFill>
                  <a:srgbClr val="FF0000"/>
                </a:solidFill>
              </a:rPr>
              <a:t>【</a:t>
            </a:r>
            <a:r>
              <a:rPr lang="ja-JP" altLang="en-US" sz="1200" dirty="0" smtClean="0">
                <a:solidFill>
                  <a:srgbClr val="FF0000"/>
                </a:solidFill>
              </a:rPr>
              <a:t>解決策</a:t>
            </a:r>
            <a:r>
              <a:rPr lang="en-US" altLang="ja-JP" sz="120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★勉強会の開催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★就業規則例の提示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</a:rPr>
              <a:t>☆産業医などの教育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en-US" altLang="ja-JP" sz="1200" u="sng" dirty="0" smtClean="0">
                <a:solidFill>
                  <a:srgbClr val="FF0000"/>
                </a:solidFill>
              </a:rPr>
              <a:t>【</a:t>
            </a:r>
            <a:r>
              <a:rPr lang="ja-JP" altLang="en-US" sz="1200" u="sng" dirty="0" smtClean="0">
                <a:solidFill>
                  <a:srgbClr val="FF0000"/>
                </a:solidFill>
              </a:rPr>
              <a:t>未決</a:t>
            </a:r>
            <a:r>
              <a:rPr lang="en-US" altLang="ja-JP" sz="1200" u="sng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en-US" altLang="ja-JP" sz="1200" u="sng" dirty="0" smtClean="0">
                <a:solidFill>
                  <a:schemeClr val="tx1"/>
                </a:solidFill>
              </a:rPr>
              <a:t>※</a:t>
            </a:r>
            <a:r>
              <a:rPr lang="ja-JP" altLang="en-US" sz="1200" u="sng" dirty="0" smtClean="0">
                <a:solidFill>
                  <a:schemeClr val="tx1"/>
                </a:solidFill>
              </a:rPr>
              <a:t>企業の資金的な課題</a:t>
            </a:r>
            <a:endParaRPr lang="en-US" altLang="ja-JP" sz="1200" u="sng" dirty="0" smtClean="0">
              <a:solidFill>
                <a:schemeClr val="tx1"/>
              </a:solidFill>
            </a:endParaRPr>
          </a:p>
          <a:p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689757" y="7488679"/>
            <a:ext cx="936104" cy="31217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ja-JP" altLang="en-US" sz="1400" dirty="0" smtClean="0">
                <a:latin typeface="HGP創英角ｺﾞｼｯｸUB" pitchFamily="50" charset="-128"/>
                <a:ea typeface="HGP創英角ｺﾞｼｯｸUB" pitchFamily="50" charset="-128"/>
              </a:rPr>
              <a:t>企業</a:t>
            </a:r>
            <a:endParaRPr lang="en-US" altLang="ja-JP" sz="1400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354053" y="7400879"/>
            <a:ext cx="1368152" cy="31217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ja-JP" altLang="en-US" sz="1400" dirty="0" smtClean="0">
                <a:latin typeface="HGP創英角ｺﾞｼｯｸUB" pitchFamily="50" charset="-128"/>
                <a:ea typeface="HGP創英角ｺﾞｼｯｸUB" pitchFamily="50" charset="-128"/>
              </a:rPr>
              <a:t>ピアサポーター</a:t>
            </a:r>
            <a:endParaRPr lang="ja-JP" altLang="en-US" sz="1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96944" y="7752928"/>
            <a:ext cx="1033806" cy="921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" name="線吹き出し 2 (枠付き) 54"/>
          <p:cNvSpPr/>
          <p:nvPr/>
        </p:nvSpPr>
        <p:spPr>
          <a:xfrm>
            <a:off x="9874333" y="6477000"/>
            <a:ext cx="2368833" cy="2292031"/>
          </a:xfrm>
          <a:prstGeom prst="borderCallout2">
            <a:avLst>
              <a:gd name="adj1" fmla="val 50192"/>
              <a:gd name="adj2" fmla="val -124"/>
              <a:gd name="adj3" fmla="val 49593"/>
              <a:gd name="adj4" fmla="val -16305"/>
              <a:gd name="adj5" fmla="val 50187"/>
              <a:gd name="adj6" fmla="val -37756"/>
            </a:avLst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r>
              <a:rPr lang="en-US" altLang="ja-JP" sz="1600" dirty="0" smtClean="0">
                <a:solidFill>
                  <a:srgbClr val="FF0000"/>
                </a:solidFill>
              </a:rPr>
              <a:t>【</a:t>
            </a:r>
            <a:r>
              <a:rPr lang="ja-JP" altLang="en-US" sz="1600" dirty="0" smtClean="0">
                <a:solidFill>
                  <a:srgbClr val="FF0000"/>
                </a:solidFill>
              </a:rPr>
              <a:t>課題</a:t>
            </a:r>
            <a:r>
              <a:rPr lang="en-US" altLang="ja-JP" sz="160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統一プログラムがない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法的な知識不足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活用方法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en-US" altLang="ja-JP" sz="1600" dirty="0" smtClean="0">
                <a:solidFill>
                  <a:srgbClr val="FF0000"/>
                </a:solidFill>
              </a:rPr>
              <a:t>【</a:t>
            </a:r>
            <a:r>
              <a:rPr lang="ja-JP" altLang="en-US" sz="1600" dirty="0" smtClean="0">
                <a:solidFill>
                  <a:srgbClr val="FF0000"/>
                </a:solidFill>
              </a:rPr>
              <a:t>解決策</a:t>
            </a:r>
            <a:r>
              <a:rPr lang="en-US" altLang="ja-JP" sz="160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☆基本的なピアサポータの研修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★勉強会開催</a:t>
            </a:r>
            <a:endParaRPr lang="en-US" altLang="ja-JP" sz="1600" dirty="0" smtClean="0">
              <a:solidFill>
                <a:schemeClr val="tx1"/>
              </a:solidFill>
            </a:endParaRPr>
          </a:p>
        </p:txBody>
      </p:sp>
      <p:sp>
        <p:nvSpPr>
          <p:cNvPr id="58" name="上下矢印 57"/>
          <p:cNvSpPr/>
          <p:nvPr/>
        </p:nvSpPr>
        <p:spPr>
          <a:xfrm>
            <a:off x="4977789" y="4448552"/>
            <a:ext cx="288032" cy="2880320"/>
          </a:xfrm>
          <a:prstGeom prst="upDownArrow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上下矢印 55"/>
          <p:cNvSpPr/>
          <p:nvPr/>
        </p:nvSpPr>
        <p:spPr>
          <a:xfrm>
            <a:off x="8002125" y="6104735"/>
            <a:ext cx="288032" cy="1152128"/>
          </a:xfrm>
          <a:prstGeom prst="upDownArrow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625862" y="7488679"/>
            <a:ext cx="1152128" cy="523210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ja-JP" altLang="en-US" sz="1400" dirty="0" smtClean="0">
                <a:latin typeface="HGP創英角ｺﾞｼｯｸUB" pitchFamily="50" charset="-128"/>
                <a:ea typeface="HGP創英角ｺﾞｼｯｸUB" pitchFamily="50" charset="-128"/>
              </a:rPr>
              <a:t>人事・上司</a:t>
            </a:r>
            <a:endParaRPr lang="en-US" altLang="ja-JP" sz="14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400" dirty="0">
                <a:latin typeface="HGP創英角ｺﾞｼｯｸUB" pitchFamily="50" charset="-128"/>
                <a:ea typeface="HGP創英角ｺﾞｼｯｸUB" pitchFamily="50" charset="-128"/>
              </a:rPr>
              <a:t>産業医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2961565" y="5045852"/>
            <a:ext cx="3823855" cy="15121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25180" y="5117860"/>
            <a:ext cx="21602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がん患者への情報提供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・就労問題の普及啓発</a:t>
            </a:r>
            <a:endParaRPr lang="en-US" altLang="ja-JP" sz="1200" dirty="0" smtClean="0"/>
          </a:p>
          <a:p>
            <a:r>
              <a:rPr lang="ja-JP" altLang="en-US" sz="1200" dirty="0"/>
              <a:t>・</a:t>
            </a:r>
            <a:r>
              <a:rPr lang="ja-JP" altLang="en-US" sz="1200" dirty="0" smtClean="0"/>
              <a:t>主治医に聞くこと（治療期間、仕事への影響等）</a:t>
            </a:r>
            <a:endParaRPr lang="en-US" altLang="ja-JP" sz="1200" dirty="0" smtClean="0"/>
          </a:p>
          <a:p>
            <a:r>
              <a:rPr lang="ja-JP" altLang="en-US" sz="1200" dirty="0" smtClean="0"/>
              <a:t>・勤務先に聞くこと（休暇制度、傷病休暇の有無、その他治療と仕事の両立に関すること）</a:t>
            </a:r>
            <a:endParaRPr kumimoji="1" lang="ja-JP" altLang="en-US" sz="1200" dirty="0"/>
          </a:p>
        </p:txBody>
      </p:sp>
      <p:pic>
        <p:nvPicPr>
          <p:cNvPr id="12" name="Picture 1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45060" y="5261876"/>
            <a:ext cx="792088" cy="79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テキスト ボックス 12"/>
          <p:cNvSpPr txBox="1"/>
          <p:nvPr/>
        </p:nvSpPr>
        <p:spPr>
          <a:xfrm>
            <a:off x="3401044" y="6053964"/>
            <a:ext cx="115212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/>
              <a:t>がん患者</a:t>
            </a:r>
            <a:endParaRPr kumimoji="1" lang="ja-JP" altLang="en-US" sz="1400" b="1" dirty="0"/>
          </a:p>
        </p:txBody>
      </p:sp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399610">
            <a:off x="5288947" y="6471869"/>
            <a:ext cx="542691" cy="693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" name="上下矢印 56"/>
          <p:cNvSpPr/>
          <p:nvPr/>
        </p:nvSpPr>
        <p:spPr>
          <a:xfrm rot="18900000" flipH="1">
            <a:off x="6902723" y="6326187"/>
            <a:ext cx="254588" cy="1069265"/>
          </a:xfrm>
          <a:prstGeom prst="upDownArrow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kumimoji="1" lang="ja-JP" altLang="en-US"/>
          </a:p>
        </p:txBody>
      </p:sp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905680">
            <a:off x="5334769" y="4394834"/>
            <a:ext cx="539092" cy="688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線吹き出し 2 (枠付き) 39"/>
          <p:cNvSpPr/>
          <p:nvPr/>
        </p:nvSpPr>
        <p:spPr>
          <a:xfrm>
            <a:off x="228600" y="2362200"/>
            <a:ext cx="2203427" cy="4598640"/>
          </a:xfrm>
          <a:prstGeom prst="borderCallout2">
            <a:avLst>
              <a:gd name="adj1" fmla="val 50418"/>
              <a:gd name="adj2" fmla="val 100413"/>
              <a:gd name="adj3" fmla="val 50508"/>
              <a:gd name="adj4" fmla="val 115320"/>
              <a:gd name="adj5" fmla="val 49879"/>
              <a:gd name="adj6" fmla="val 137902"/>
            </a:avLst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r>
              <a:rPr lang="en-US" altLang="ja-JP" sz="1600" dirty="0" smtClean="0">
                <a:solidFill>
                  <a:srgbClr val="FF0000"/>
                </a:solidFill>
              </a:rPr>
              <a:t>【</a:t>
            </a:r>
            <a:r>
              <a:rPr lang="ja-JP" altLang="en-US" sz="1600" dirty="0" smtClean="0">
                <a:solidFill>
                  <a:srgbClr val="FF0000"/>
                </a:solidFill>
              </a:rPr>
              <a:t>課題</a:t>
            </a:r>
            <a:r>
              <a:rPr lang="en-US" altLang="ja-JP" sz="160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ja-JP" altLang="en-US" sz="1600" b="1" dirty="0" smtClean="0">
                <a:solidFill>
                  <a:srgbClr val="002060"/>
                </a:solidFill>
              </a:rPr>
              <a:t>☆主人公となる患者の支援</a:t>
            </a:r>
            <a:endParaRPr lang="en-US" altLang="ja-JP" sz="1600" b="1" dirty="0" smtClean="0">
              <a:solidFill>
                <a:srgbClr val="002060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就業規則知識の少なさ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コミュニケーション不足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（医師・企業において）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b="1" dirty="0" smtClean="0">
                <a:solidFill>
                  <a:srgbClr val="002060"/>
                </a:solidFill>
              </a:rPr>
              <a:t>☆医学的な課題解明（副作用・後遺症）</a:t>
            </a:r>
            <a:endParaRPr lang="en-US" altLang="ja-JP" sz="1600" dirty="0" smtClean="0">
              <a:solidFill>
                <a:srgbClr val="002060"/>
              </a:solidFill>
            </a:endParaRPr>
          </a:p>
          <a:p>
            <a:r>
              <a:rPr lang="en-US" altLang="ja-JP" sz="1600" dirty="0" smtClean="0">
                <a:solidFill>
                  <a:srgbClr val="FF0000"/>
                </a:solidFill>
              </a:rPr>
              <a:t>【</a:t>
            </a:r>
            <a:r>
              <a:rPr lang="ja-JP" altLang="en-US" sz="1600" dirty="0" smtClean="0">
                <a:solidFill>
                  <a:srgbClr val="FF0000"/>
                </a:solidFill>
              </a:rPr>
              <a:t>解決策</a:t>
            </a:r>
            <a:r>
              <a:rPr lang="en-US" altLang="ja-JP" sz="160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★勉強会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b="1" dirty="0" smtClean="0">
                <a:solidFill>
                  <a:srgbClr val="002060"/>
                </a:solidFill>
              </a:rPr>
              <a:t>☆知識や心理的サポート　就労リング</a:t>
            </a:r>
            <a:endParaRPr lang="en-US" altLang="ja-JP" sz="1600" b="1" dirty="0" smtClean="0">
              <a:solidFill>
                <a:srgbClr val="002060"/>
              </a:solidFill>
            </a:endParaRPr>
          </a:p>
          <a:p>
            <a:r>
              <a:rPr lang="ja-JP" altLang="en-US" sz="1600" b="1" dirty="0" smtClean="0">
                <a:solidFill>
                  <a:srgbClr val="002060"/>
                </a:solidFill>
              </a:rPr>
              <a:t>☆企業</a:t>
            </a:r>
            <a:r>
              <a:rPr lang="ja-JP" altLang="en-US" sz="1600" b="1" dirty="0">
                <a:solidFill>
                  <a:srgbClr val="002060"/>
                </a:solidFill>
              </a:rPr>
              <a:t>へ</a:t>
            </a:r>
            <a:r>
              <a:rPr lang="ja-JP" altLang="en-US" sz="1600" b="1" dirty="0" smtClean="0">
                <a:solidFill>
                  <a:srgbClr val="002060"/>
                </a:solidFill>
              </a:rPr>
              <a:t>の説明ツール</a:t>
            </a:r>
            <a:endParaRPr lang="en-US" altLang="ja-JP" sz="1600" b="1" dirty="0" smtClean="0">
              <a:solidFill>
                <a:srgbClr val="002060"/>
              </a:solidFill>
            </a:endParaRPr>
          </a:p>
          <a:p>
            <a:r>
              <a:rPr lang="ja-JP" altLang="en-US" sz="1600" b="1" dirty="0" smtClean="0">
                <a:solidFill>
                  <a:srgbClr val="002060"/>
                </a:solidFill>
              </a:rPr>
              <a:t>☆治療による身体への影響解明と配慮事項の整理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81845" y="831207"/>
            <a:ext cx="864096" cy="76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0" name="上下矢印 79"/>
          <p:cNvSpPr/>
          <p:nvPr/>
        </p:nvSpPr>
        <p:spPr>
          <a:xfrm>
            <a:off x="5841885" y="1640239"/>
            <a:ext cx="288032" cy="648072"/>
          </a:xfrm>
          <a:prstGeom prst="upDownArrow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6201925" y="1856263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C00000"/>
                </a:solidFill>
              </a:rPr>
              <a:t>連携</a:t>
            </a:r>
            <a:endParaRPr kumimoji="1" lang="ja-JP" altLang="en-US" sz="1400" dirty="0">
              <a:solidFill>
                <a:srgbClr val="C00000"/>
              </a:solidFill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265821" y="416103"/>
            <a:ext cx="1296144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/>
              <a:t>地域連携病院</a:t>
            </a:r>
            <a:endParaRPr kumimoji="1" lang="ja-JP" altLang="en-US" sz="1400" b="1" dirty="0"/>
          </a:p>
        </p:txBody>
      </p:sp>
      <p:pic>
        <p:nvPicPr>
          <p:cNvPr id="8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905680">
            <a:off x="6768189" y="4606541"/>
            <a:ext cx="513315" cy="6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7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905680">
            <a:off x="6109707" y="1074476"/>
            <a:ext cx="539092" cy="688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" name="テキスト ボックス 59"/>
          <p:cNvSpPr txBox="1"/>
          <p:nvPr/>
        </p:nvSpPr>
        <p:spPr>
          <a:xfrm>
            <a:off x="208114" y="696146"/>
            <a:ext cx="1723506" cy="461645"/>
          </a:xfrm>
          <a:prstGeom prst="rect">
            <a:avLst/>
          </a:prstGeom>
          <a:noFill/>
        </p:spPr>
        <p:txBody>
          <a:bodyPr wrap="none" lIns="91419" tIns="45710" rIns="91419" bIns="45710" rtlCol="0">
            <a:spAutoFit/>
          </a:bodyPr>
          <a:lstStyle/>
          <a:p>
            <a:r>
              <a:rPr lang="ja-JP" altLang="en-US" dirty="0" smtClean="0"/>
              <a:t>山内班計画</a:t>
            </a:r>
            <a:endParaRPr kumimoji="1" lang="ja-JP" altLang="en-US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1585376" y="0"/>
            <a:ext cx="955668" cy="461645"/>
          </a:xfrm>
          <a:prstGeom prst="rect">
            <a:avLst/>
          </a:prstGeom>
          <a:noFill/>
        </p:spPr>
        <p:txBody>
          <a:bodyPr wrap="none" lIns="91419" tIns="45710" rIns="91419" bIns="45710" rtlCol="0">
            <a:spAutoFit/>
          </a:bodyPr>
          <a:lstStyle/>
          <a:p>
            <a:r>
              <a:rPr lang="ja-JP" altLang="en-US" dirty="0" smtClean="0"/>
              <a:t>資料</a:t>
            </a:r>
            <a:r>
              <a:rPr lang="en-US" altLang="ja-JP" dirty="0" smtClean="0"/>
              <a:t>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4661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角丸四角形 35"/>
          <p:cNvSpPr/>
          <p:nvPr/>
        </p:nvSpPr>
        <p:spPr>
          <a:xfrm>
            <a:off x="9737748" y="2266851"/>
            <a:ext cx="2736304" cy="3909895"/>
          </a:xfrm>
          <a:prstGeom prst="roundRect">
            <a:avLst>
              <a:gd name="adj" fmla="val 5912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700" rIns="91398" bIns="45700"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3448474" y="2568352"/>
            <a:ext cx="5785221" cy="4205692"/>
          </a:xfrm>
          <a:prstGeom prst="roundRect">
            <a:avLst>
              <a:gd name="adj" fmla="val 7094"/>
            </a:avLst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3" rIns="91407" bIns="45703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45745" y="2288313"/>
            <a:ext cx="3168353" cy="40008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07" tIns="45703" rIns="91407" bIns="45703" rtlCol="0">
            <a:spAutoFit/>
          </a:bodyPr>
          <a:lstStyle/>
          <a:p>
            <a:pPr algn="ctr"/>
            <a:r>
              <a:rPr lang="ja-JP" altLang="en-US" sz="2000" b="1" dirty="0"/>
              <a:t>がん診療連携拠点病院等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736505" y="3072410"/>
            <a:ext cx="2575138" cy="13681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3" rIns="91407" bIns="45703"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Picture 4" descr="ライフスタイル,人,仕事,健康,制服,医療,帽子,応急手当,病院,看護師,絆創膏,職業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2569" y="3288432"/>
            <a:ext cx="719482" cy="7194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8" descr="X線,ライフスタイル,人,健康,制服,医療,医者,男性,病院,立つ,笑う,職業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2649" y="3288553"/>
            <a:ext cx="720080" cy="720080"/>
          </a:xfrm>
          <a:prstGeom prst="rect">
            <a:avLst/>
          </a:prstGeom>
          <a:noFill/>
        </p:spPr>
      </p:pic>
      <p:sp>
        <p:nvSpPr>
          <p:cNvPr id="9" name="テキスト ボックス 8"/>
          <p:cNvSpPr txBox="1"/>
          <p:nvPr/>
        </p:nvSpPr>
        <p:spPr>
          <a:xfrm>
            <a:off x="4528595" y="4008634"/>
            <a:ext cx="1152129" cy="3077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07" tIns="45703" rIns="91407" bIns="45703" rtlCol="0">
            <a:spAutoFit/>
          </a:bodyPr>
          <a:lstStyle/>
          <a:p>
            <a:pPr algn="ctr"/>
            <a:r>
              <a:rPr lang="ja-JP" altLang="en-US" sz="1400" b="1" dirty="0"/>
              <a:t>医療従事者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7408913" y="3864496"/>
            <a:ext cx="1728192" cy="17709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3" rIns="91407" bIns="45703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408913" y="5160641"/>
            <a:ext cx="1584177" cy="3077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07" tIns="45703" rIns="91407" bIns="45703" rtlCol="0">
            <a:spAutoFit/>
          </a:bodyPr>
          <a:lstStyle/>
          <a:p>
            <a:pPr algn="ctr"/>
            <a:r>
              <a:rPr lang="ja-JP" altLang="en-US" sz="1400" b="1" dirty="0"/>
              <a:t>相談支援センター</a:t>
            </a:r>
          </a:p>
        </p:txBody>
      </p:sp>
      <p:pic>
        <p:nvPicPr>
          <p:cNvPr id="17" name="Picture 10" descr="いす,テーブル,ビジネス,ミーティング,事務所,人,仕事,正式,男性,着席,話し合い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946" y="4080520"/>
            <a:ext cx="936103" cy="936104"/>
          </a:xfrm>
          <a:prstGeom prst="rect">
            <a:avLst/>
          </a:prstGeom>
          <a:noFill/>
        </p:spPr>
      </p:pic>
      <p:sp>
        <p:nvSpPr>
          <p:cNvPr id="18" name="上下矢印 17"/>
          <p:cNvSpPr/>
          <p:nvPr/>
        </p:nvSpPr>
        <p:spPr>
          <a:xfrm rot="16200000">
            <a:off x="6893435" y="3713704"/>
            <a:ext cx="288032" cy="504056"/>
          </a:xfrm>
          <a:prstGeom prst="upDownArrow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3" rIns="91407" bIns="45703"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上矢印 18"/>
          <p:cNvSpPr/>
          <p:nvPr/>
        </p:nvSpPr>
        <p:spPr>
          <a:xfrm rot="5400000">
            <a:off x="6893793" y="5205000"/>
            <a:ext cx="279877" cy="511486"/>
          </a:xfrm>
          <a:prstGeom prst="upArrow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3" rIns="91407" bIns="45703"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10169800" y="3821718"/>
            <a:ext cx="1872207" cy="21390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3" rIns="91407" bIns="45703"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306382" y="4232530"/>
            <a:ext cx="1728192" cy="3077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07" tIns="45703" rIns="91407" bIns="45703" rtlCol="0">
            <a:spAutoFit/>
          </a:bodyPr>
          <a:lstStyle/>
          <a:p>
            <a:pPr algn="ctr"/>
            <a:r>
              <a:rPr lang="ja-JP" altLang="ja-JP" sz="1400" b="1" dirty="0"/>
              <a:t>就労関連の専門職</a:t>
            </a:r>
            <a:endParaRPr lang="ja-JP" altLang="en-US" sz="1400" b="1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234374" y="4664578"/>
            <a:ext cx="1999074" cy="692475"/>
          </a:xfrm>
          <a:prstGeom prst="rect">
            <a:avLst/>
          </a:prstGeom>
          <a:noFill/>
        </p:spPr>
        <p:txBody>
          <a:bodyPr wrap="square" lIns="91407" tIns="45703" rIns="91407" bIns="45703" rtlCol="0">
            <a:spAutoFit/>
          </a:bodyPr>
          <a:lstStyle/>
          <a:p>
            <a:r>
              <a:rPr lang="ja-JP" altLang="en-US" sz="1300" dirty="0"/>
              <a:t>・</a:t>
            </a:r>
            <a:r>
              <a:rPr lang="ja-JP" altLang="ja-JP" sz="1300" dirty="0"/>
              <a:t>社会保険労務士</a:t>
            </a:r>
            <a:endParaRPr lang="en-US" altLang="ja-JP" sz="1300" dirty="0"/>
          </a:p>
          <a:p>
            <a:r>
              <a:rPr lang="ja-JP" altLang="en-US" sz="1300" dirty="0"/>
              <a:t>・</a:t>
            </a:r>
            <a:r>
              <a:rPr lang="ja-JP" altLang="ja-JP" sz="1300" dirty="0"/>
              <a:t>産業カウンセラー</a:t>
            </a:r>
            <a:endParaRPr lang="en-US" altLang="ja-JP" sz="1300" dirty="0"/>
          </a:p>
          <a:p>
            <a:r>
              <a:rPr lang="ja-JP" altLang="en-US" sz="1300" dirty="0"/>
              <a:t>・</a:t>
            </a:r>
            <a:r>
              <a:rPr lang="ja-JP" altLang="ja-JP" sz="1300" dirty="0"/>
              <a:t>キャリアコンサルタント</a:t>
            </a:r>
            <a:endParaRPr lang="en-US" altLang="ja-JP" sz="13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141428" y="4221170"/>
            <a:ext cx="553931" cy="3099711"/>
          </a:xfrm>
          <a:prstGeom prst="rect">
            <a:avLst/>
          </a:prstGeom>
          <a:noFill/>
        </p:spPr>
        <p:txBody>
          <a:bodyPr vert="eaVert" wrap="square" lIns="91407" tIns="45703" rIns="91407" bIns="45703" rtlCol="0">
            <a:spAutoFit/>
          </a:bodyPr>
          <a:lstStyle/>
          <a:p>
            <a:r>
              <a:rPr lang="ja-JP" altLang="en-US" sz="1300" dirty="0">
                <a:solidFill>
                  <a:srgbClr val="C00000"/>
                </a:solidFill>
              </a:rPr>
              <a:t>連携（相談支援センターへの配置を含む</a:t>
            </a:r>
            <a:r>
              <a:rPr lang="ja-JP" altLang="en-US" dirty="0" smtClean="0">
                <a:solidFill>
                  <a:srgbClr val="C00000"/>
                </a:solidFill>
              </a:rPr>
              <a:t>）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847045" y="5688711"/>
            <a:ext cx="400043" cy="992088"/>
          </a:xfrm>
          <a:prstGeom prst="rect">
            <a:avLst/>
          </a:prstGeom>
          <a:noFill/>
        </p:spPr>
        <p:txBody>
          <a:bodyPr vert="eaVert" wrap="square" lIns="91407" tIns="45703" rIns="91407" bIns="45703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相談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847045" y="4109749"/>
            <a:ext cx="400043" cy="842859"/>
          </a:xfrm>
          <a:prstGeom prst="rect">
            <a:avLst/>
          </a:prstGeom>
          <a:noFill/>
        </p:spPr>
        <p:txBody>
          <a:bodyPr vert="eaVert" wrap="square" lIns="91407" tIns="45703" rIns="91407" bIns="45703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連携</a:t>
            </a:r>
          </a:p>
        </p:txBody>
      </p:sp>
      <p:sp>
        <p:nvSpPr>
          <p:cNvPr id="28" name="上下矢印 27"/>
          <p:cNvSpPr/>
          <p:nvPr/>
        </p:nvSpPr>
        <p:spPr>
          <a:xfrm rot="16200000">
            <a:off x="9449718" y="2741598"/>
            <a:ext cx="288032" cy="115212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3" rIns="91407" bIns="45703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10169800" y="2525574"/>
            <a:ext cx="1872207" cy="7920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07" tIns="45703" rIns="91407" bIns="45703"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241804" y="2741597"/>
            <a:ext cx="1728192" cy="3077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07" tIns="45703" rIns="91407" bIns="45703" rtlCol="0">
            <a:spAutoFit/>
          </a:bodyPr>
          <a:lstStyle/>
          <a:p>
            <a:pPr algn="ctr"/>
            <a:r>
              <a:rPr lang="ja-JP" altLang="en-US" sz="1400" b="1" dirty="0"/>
              <a:t>ハローワーク</a:t>
            </a:r>
          </a:p>
        </p:txBody>
      </p:sp>
      <p:sp>
        <p:nvSpPr>
          <p:cNvPr id="32" name="上下矢印 31"/>
          <p:cNvSpPr/>
          <p:nvPr/>
        </p:nvSpPr>
        <p:spPr>
          <a:xfrm rot="16200000">
            <a:off x="9449718" y="3533686"/>
            <a:ext cx="288032" cy="115212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3" rIns="91407" bIns="45703"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上下矢印 32"/>
          <p:cNvSpPr/>
          <p:nvPr/>
        </p:nvSpPr>
        <p:spPr>
          <a:xfrm>
            <a:off x="10889880" y="3317660"/>
            <a:ext cx="360039" cy="50405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3" rIns="91407" bIns="45703"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9226266" y="2864376"/>
            <a:ext cx="864095" cy="307754"/>
          </a:xfrm>
          <a:prstGeom prst="rect">
            <a:avLst/>
          </a:prstGeom>
          <a:noFill/>
        </p:spPr>
        <p:txBody>
          <a:bodyPr wrap="square" lIns="91407" tIns="45703" rIns="91407" bIns="45703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連携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1242490" y="3368432"/>
            <a:ext cx="864095" cy="307754"/>
          </a:xfrm>
          <a:prstGeom prst="rect">
            <a:avLst/>
          </a:prstGeom>
          <a:noFill/>
        </p:spPr>
        <p:txBody>
          <a:bodyPr wrap="square" lIns="91407" tIns="45703" rIns="91407" bIns="45703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連携</a:t>
            </a:r>
          </a:p>
        </p:txBody>
      </p:sp>
      <p:sp>
        <p:nvSpPr>
          <p:cNvPr id="37" name="線吹き出し 2 (枠付き) 36"/>
          <p:cNvSpPr/>
          <p:nvPr/>
        </p:nvSpPr>
        <p:spPr>
          <a:xfrm>
            <a:off x="9713170" y="6600800"/>
            <a:ext cx="2880319" cy="2448272"/>
          </a:xfrm>
          <a:prstGeom prst="borderCallout2">
            <a:avLst>
              <a:gd name="adj1" fmla="val -141813"/>
              <a:gd name="adj2" fmla="val -6828"/>
              <a:gd name="adj3" fmla="val -8121"/>
              <a:gd name="adj4" fmla="val 36262"/>
              <a:gd name="adj5" fmla="val -100954"/>
              <a:gd name="adj6" fmla="val -5432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700" rIns="91398" bIns="45700" rtlCol="0" anchor="ctr"/>
          <a:lstStyle/>
          <a:p>
            <a:r>
              <a:rPr lang="en-US" altLang="ja-JP" sz="2000" dirty="0">
                <a:solidFill>
                  <a:srgbClr val="FF0000"/>
                </a:solidFill>
              </a:rPr>
              <a:t>【</a:t>
            </a:r>
            <a:r>
              <a:rPr lang="ja-JP" altLang="en-US" sz="2000" dirty="0">
                <a:solidFill>
                  <a:srgbClr val="FF0000"/>
                </a:solidFill>
              </a:rPr>
              <a:t>院外の就労専門家との連携モデル</a:t>
            </a:r>
            <a:r>
              <a:rPr lang="en-US" altLang="ja-JP" sz="2000" dirty="0">
                <a:solidFill>
                  <a:srgbClr val="FF0000"/>
                </a:solidFill>
              </a:rPr>
              <a:t>】</a:t>
            </a:r>
          </a:p>
          <a:p>
            <a:pPr marL="228519" indent="-228519">
              <a:buFont typeface="+mj-lt"/>
              <a:buAutoNum type="arabicPeriod"/>
            </a:pPr>
            <a:r>
              <a:rPr lang="ja-JP" altLang="en-US" sz="2000" dirty="0">
                <a:solidFill>
                  <a:schemeClr val="tx1"/>
                </a:solidFill>
              </a:rPr>
              <a:t>がん治療、患者の心理、身体的な状況についての知識のセミナー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228519" indent="-228519">
              <a:buFont typeface="+mj-lt"/>
              <a:buAutoNum type="arabicPeriod"/>
            </a:pPr>
            <a:r>
              <a:rPr lang="ja-JP" altLang="en-US" sz="2000" dirty="0">
                <a:solidFill>
                  <a:schemeClr val="tx1"/>
                </a:solidFill>
              </a:rPr>
              <a:t>就労リングへの参加</a:t>
            </a:r>
            <a:endParaRPr lang="en-US" altLang="ja-JP" sz="2000" dirty="0">
              <a:solidFill>
                <a:schemeClr val="tx1"/>
              </a:solidFill>
            </a:endParaRPr>
          </a:p>
          <a:p>
            <a:endParaRPr lang="ja-JP" altLang="en-US" sz="2000" b="1" dirty="0">
              <a:solidFill>
                <a:srgbClr val="002060"/>
              </a:solidFill>
            </a:endParaRPr>
          </a:p>
        </p:txBody>
      </p:sp>
      <p:sp>
        <p:nvSpPr>
          <p:cNvPr id="38" name="線吹き出し 2 (枠付き) 37"/>
          <p:cNvSpPr/>
          <p:nvPr/>
        </p:nvSpPr>
        <p:spPr>
          <a:xfrm>
            <a:off x="208112" y="4080521"/>
            <a:ext cx="2736304" cy="2736304"/>
          </a:xfrm>
          <a:prstGeom prst="borderCallout2">
            <a:avLst>
              <a:gd name="adj1" fmla="val 82416"/>
              <a:gd name="adj2" fmla="val 97146"/>
              <a:gd name="adj3" fmla="val 86598"/>
              <a:gd name="adj4" fmla="val 103884"/>
              <a:gd name="adj5" fmla="val 82755"/>
              <a:gd name="adj6" fmla="val 137895"/>
            </a:avLst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700" rIns="91398" bIns="45700" rtlCol="0" anchor="ctr"/>
          <a:lstStyle/>
          <a:p>
            <a:r>
              <a:rPr lang="en-US" altLang="ja-JP" sz="2000" dirty="0">
                <a:solidFill>
                  <a:srgbClr val="FF0000"/>
                </a:solidFill>
              </a:rPr>
              <a:t>【</a:t>
            </a:r>
            <a:r>
              <a:rPr lang="ja-JP" altLang="en-US" sz="2000" dirty="0">
                <a:solidFill>
                  <a:srgbClr val="FF0000"/>
                </a:solidFill>
              </a:rPr>
              <a:t>働きたいのに働けない身体的要因の解明</a:t>
            </a:r>
            <a:r>
              <a:rPr lang="en-US" altLang="ja-JP" sz="2000" dirty="0">
                <a:solidFill>
                  <a:srgbClr val="FF0000"/>
                </a:solidFill>
              </a:rPr>
              <a:t>】</a:t>
            </a:r>
          </a:p>
          <a:p>
            <a:pPr marL="342780" indent="-342780">
              <a:buFont typeface="+mj-lt"/>
              <a:buAutoNum type="arabicPeriod"/>
            </a:pPr>
            <a:r>
              <a:rPr lang="ja-JP" altLang="en-US" sz="2000" dirty="0">
                <a:solidFill>
                  <a:schemeClr val="tx1"/>
                </a:solidFill>
              </a:rPr>
              <a:t>化学療法誘導性認知機能障害の実態と解明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342780" indent="-342780">
              <a:buFont typeface="+mj-lt"/>
              <a:buAutoNum type="arabicPeriod"/>
            </a:pPr>
            <a:r>
              <a:rPr lang="ja-JP" altLang="en-US" sz="2000" dirty="0">
                <a:solidFill>
                  <a:schemeClr val="tx1"/>
                </a:solidFill>
              </a:rPr>
              <a:t>ホルモン療法による倦怠感と就労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342780" indent="-342780">
              <a:buFont typeface="+mj-lt"/>
              <a:buAutoNum type="arabicPeriod"/>
            </a:pPr>
            <a:r>
              <a:rPr lang="ja-JP" altLang="en-US" sz="2000" dirty="0">
                <a:solidFill>
                  <a:schemeClr val="tx1"/>
                </a:solidFill>
              </a:rPr>
              <a:t>しびれの解明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39" name="線吹き出し 2 (枠付き) 38"/>
          <p:cNvSpPr/>
          <p:nvPr/>
        </p:nvSpPr>
        <p:spPr>
          <a:xfrm>
            <a:off x="208113" y="1704259"/>
            <a:ext cx="2378606" cy="2179359"/>
          </a:xfrm>
          <a:prstGeom prst="borderCallout2">
            <a:avLst>
              <a:gd name="adj1" fmla="val 104587"/>
              <a:gd name="adj2" fmla="val 48040"/>
              <a:gd name="adj3" fmla="val 99576"/>
              <a:gd name="adj4" fmla="val 49502"/>
              <a:gd name="adj5" fmla="val 99878"/>
              <a:gd name="adj6" fmla="val 129557"/>
            </a:avLst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700" rIns="91398" bIns="45700" rtlCol="0" anchor="ctr"/>
          <a:lstStyle/>
          <a:p>
            <a:r>
              <a:rPr lang="en-US" altLang="ja-JP" sz="2000" dirty="0">
                <a:solidFill>
                  <a:srgbClr val="FF0000"/>
                </a:solidFill>
              </a:rPr>
              <a:t>【</a:t>
            </a:r>
            <a:r>
              <a:rPr lang="ja-JP" altLang="en-US" sz="2000" dirty="0">
                <a:solidFill>
                  <a:srgbClr val="FF0000"/>
                </a:solidFill>
              </a:rPr>
              <a:t>就労に関する患者アンケート調査</a:t>
            </a:r>
            <a:r>
              <a:rPr lang="en-US" altLang="ja-JP" sz="2000" dirty="0">
                <a:solidFill>
                  <a:srgbClr val="FF0000"/>
                </a:solidFill>
              </a:rPr>
              <a:t>】</a:t>
            </a:r>
          </a:p>
          <a:p>
            <a:r>
              <a:rPr lang="ja-JP" altLang="en-US" sz="2000" dirty="0">
                <a:solidFill>
                  <a:schemeClr val="tx1"/>
                </a:solidFill>
              </a:rPr>
              <a:t>就労状態を変更した割合、理由や職場の現状、実際に休職を要した日数</a:t>
            </a:r>
            <a:endParaRPr lang="ja-JP" altLang="en-US" sz="2000" b="1" dirty="0">
              <a:solidFill>
                <a:srgbClr val="002060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08111" y="4"/>
            <a:ext cx="3402938" cy="615513"/>
          </a:xfrm>
          <a:prstGeom prst="rect">
            <a:avLst/>
          </a:prstGeom>
          <a:noFill/>
        </p:spPr>
        <p:txBody>
          <a:bodyPr wrap="square" lIns="91398" tIns="45700" rIns="91398" bIns="45700" rtlCol="0">
            <a:spAutoFit/>
          </a:bodyPr>
          <a:lstStyle/>
          <a:p>
            <a:r>
              <a:rPr lang="ja-JP" altLang="en-US" sz="3400" dirty="0">
                <a:latin typeface="HGP創英角ｺﾞｼｯｸUB" pitchFamily="50" charset="-128"/>
                <a:ea typeface="HGP創英角ｺﾞｼｯｸUB" pitchFamily="50" charset="-128"/>
              </a:rPr>
              <a:t>がんと就労</a:t>
            </a:r>
          </a:p>
        </p:txBody>
      </p:sp>
      <p:sp>
        <p:nvSpPr>
          <p:cNvPr id="47" name="角丸四角形 46"/>
          <p:cNvSpPr/>
          <p:nvPr/>
        </p:nvSpPr>
        <p:spPr>
          <a:xfrm>
            <a:off x="3592488" y="7320881"/>
            <a:ext cx="3329516" cy="1504177"/>
          </a:xfrm>
          <a:prstGeom prst="roundRect">
            <a:avLst/>
          </a:prstGeom>
          <a:solidFill>
            <a:srgbClr val="66FF66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700" rIns="91398" bIns="45700"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角丸四角形 47"/>
          <p:cNvSpPr/>
          <p:nvPr/>
        </p:nvSpPr>
        <p:spPr>
          <a:xfrm>
            <a:off x="7256776" y="7328871"/>
            <a:ext cx="1969486" cy="1504177"/>
          </a:xfrm>
          <a:prstGeom prst="round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700" rIns="91398" bIns="45700" rtlCol="0" anchor="ctr"/>
          <a:lstStyle/>
          <a:p>
            <a:pPr algn="ctr"/>
            <a:endParaRPr kumimoji="1" lang="ja-JP" altLang="en-US"/>
          </a:p>
        </p:txBody>
      </p:sp>
      <p:pic>
        <p:nvPicPr>
          <p:cNvPr id="49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64498" y="7536905"/>
            <a:ext cx="1080121" cy="11679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0" name="図 7" descr="社長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4658" y="7680920"/>
            <a:ext cx="720080" cy="991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線吹き出し 2 (枠付き) 50"/>
          <p:cNvSpPr/>
          <p:nvPr/>
        </p:nvSpPr>
        <p:spPr>
          <a:xfrm>
            <a:off x="208113" y="6971044"/>
            <a:ext cx="3177588" cy="2366062"/>
          </a:xfrm>
          <a:prstGeom prst="borderCallout2">
            <a:avLst>
              <a:gd name="adj1" fmla="val 40174"/>
              <a:gd name="adj2" fmla="val 98254"/>
              <a:gd name="adj3" fmla="val 40896"/>
              <a:gd name="adj4" fmla="val 115885"/>
              <a:gd name="adj5" fmla="val 40670"/>
              <a:gd name="adj6" fmla="val 114197"/>
            </a:avLst>
          </a:prstGeom>
          <a:solidFill>
            <a:srgbClr val="66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700" rIns="91398" bIns="45700" rtlCol="0" anchor="ctr"/>
          <a:lstStyle/>
          <a:p>
            <a:r>
              <a:rPr lang="en-US" altLang="ja-JP" sz="2000" dirty="0">
                <a:solidFill>
                  <a:srgbClr val="FF0000"/>
                </a:solidFill>
              </a:rPr>
              <a:t>【</a:t>
            </a:r>
            <a:r>
              <a:rPr lang="ja-JP" altLang="en-US" sz="2000" dirty="0">
                <a:solidFill>
                  <a:srgbClr val="FF0000"/>
                </a:solidFill>
              </a:rPr>
              <a:t>企業人への働きかけ</a:t>
            </a:r>
            <a:r>
              <a:rPr lang="en-US" altLang="ja-JP" sz="2000" dirty="0">
                <a:solidFill>
                  <a:srgbClr val="FF0000"/>
                </a:solidFill>
              </a:rPr>
              <a:t>】</a:t>
            </a:r>
          </a:p>
          <a:p>
            <a:pPr marL="342822" indent="-342822">
              <a:buFont typeface="+mj-lt"/>
              <a:buAutoNum type="arabicPeriod"/>
            </a:pPr>
            <a:r>
              <a:rPr lang="ja-JP" altLang="en-US" sz="2000" dirty="0">
                <a:solidFill>
                  <a:schemeClr val="tx1"/>
                </a:solidFill>
              </a:rPr>
              <a:t>企業人ががん患者の就労に関してそのように考えているかを調査。企業がすべきことの意識調査。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342822" indent="-342822">
              <a:buFont typeface="+mj-lt"/>
              <a:buAutoNum type="arabicPeriod"/>
            </a:pPr>
            <a:r>
              <a:rPr lang="ja-JP" altLang="en-US" sz="2000" dirty="0">
                <a:solidFill>
                  <a:schemeClr val="tx1"/>
                </a:solidFill>
              </a:rPr>
              <a:t>企業人に対するがん患者の就労支援セミナー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689760" y="7488682"/>
            <a:ext cx="936103" cy="307747"/>
          </a:xfrm>
          <a:prstGeom prst="rect">
            <a:avLst/>
          </a:prstGeom>
          <a:noFill/>
        </p:spPr>
        <p:txBody>
          <a:bodyPr wrap="square" lIns="91398" tIns="45700" rIns="91398" bIns="45700" rtlCol="0">
            <a:spAutoFit/>
          </a:bodyPr>
          <a:lstStyle/>
          <a:p>
            <a:r>
              <a:rPr lang="ja-JP" altLang="en-US" sz="1400" dirty="0">
                <a:latin typeface="HGP創英角ｺﾞｼｯｸUB" pitchFamily="50" charset="-128"/>
                <a:ea typeface="HGP創英角ｺﾞｼｯｸUB" pitchFamily="50" charset="-128"/>
              </a:rPr>
              <a:t>企業</a:t>
            </a:r>
            <a:endParaRPr lang="en-US" altLang="ja-JP" sz="1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354057" y="7400881"/>
            <a:ext cx="1368151" cy="307747"/>
          </a:xfrm>
          <a:prstGeom prst="rect">
            <a:avLst/>
          </a:prstGeom>
          <a:noFill/>
        </p:spPr>
        <p:txBody>
          <a:bodyPr wrap="square" lIns="91398" tIns="45700" rIns="91398" bIns="45700" rtlCol="0">
            <a:spAutoFit/>
          </a:bodyPr>
          <a:lstStyle/>
          <a:p>
            <a:r>
              <a:rPr lang="ja-JP" altLang="en-US" sz="1400" dirty="0">
                <a:latin typeface="HGP創英角ｺﾞｼｯｸUB" pitchFamily="50" charset="-128"/>
                <a:ea typeface="HGP創英角ｺﾞｼｯｸUB" pitchFamily="50" charset="-128"/>
              </a:rPr>
              <a:t>ピアサポーター</a:t>
            </a:r>
          </a:p>
        </p:txBody>
      </p:sp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96946" y="7752928"/>
            <a:ext cx="1033806" cy="921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" name="線吹き出し 2 (枠付き) 54"/>
          <p:cNvSpPr/>
          <p:nvPr/>
        </p:nvSpPr>
        <p:spPr>
          <a:xfrm>
            <a:off x="7192888" y="0"/>
            <a:ext cx="4464495" cy="2016224"/>
          </a:xfrm>
          <a:prstGeom prst="borderCallout2">
            <a:avLst>
              <a:gd name="adj1" fmla="val 95999"/>
              <a:gd name="adj2" fmla="val 34358"/>
              <a:gd name="adj3" fmla="val 94445"/>
              <a:gd name="adj4" fmla="val 34556"/>
              <a:gd name="adj5" fmla="val 148480"/>
              <a:gd name="adj6" fmla="val 21295"/>
            </a:avLst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700" rIns="91398" bIns="45700" rtlCol="0" anchor="ctr"/>
          <a:lstStyle/>
          <a:p>
            <a:r>
              <a:rPr lang="en-US" altLang="ja-JP" sz="2000" dirty="0">
                <a:solidFill>
                  <a:srgbClr val="FF0000"/>
                </a:solidFill>
              </a:rPr>
              <a:t>【</a:t>
            </a:r>
            <a:r>
              <a:rPr lang="ja-JP" altLang="en-US" sz="2000" dirty="0">
                <a:solidFill>
                  <a:srgbClr val="FF0000"/>
                </a:solidFill>
              </a:rPr>
              <a:t>がん相談支援センターの役割モデル</a:t>
            </a:r>
            <a:r>
              <a:rPr lang="en-US" altLang="ja-JP" sz="2000" dirty="0">
                <a:solidFill>
                  <a:srgbClr val="FF0000"/>
                </a:solidFill>
              </a:rPr>
              <a:t>】</a:t>
            </a:r>
          </a:p>
          <a:p>
            <a:pPr marL="342780" indent="-342780">
              <a:buFont typeface="+mj-lt"/>
              <a:buAutoNum type="arabicPeriod"/>
            </a:pPr>
            <a:r>
              <a:rPr lang="ja-JP" altLang="en-US" sz="2000" dirty="0">
                <a:solidFill>
                  <a:schemeClr val="tx1"/>
                </a:solidFill>
              </a:rPr>
              <a:t>相談支援員に対する勉強会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342780" indent="-342780">
              <a:buFont typeface="+mj-lt"/>
              <a:buAutoNum type="arabicPeriod"/>
            </a:pPr>
            <a:r>
              <a:rPr lang="ja-JP" altLang="en-US" sz="2000" dirty="0">
                <a:solidFill>
                  <a:schemeClr val="tx1"/>
                </a:solidFill>
              </a:rPr>
              <a:t>就労リング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342780" indent="-342780">
              <a:buFont typeface="+mj-lt"/>
              <a:buAutoNum type="arabicPeriod"/>
            </a:pPr>
            <a:r>
              <a:rPr lang="ja-JP" altLang="en-US" sz="2000" dirty="0">
                <a:solidFill>
                  <a:schemeClr val="tx1"/>
                </a:solidFill>
              </a:rPr>
              <a:t>「働くこと」に関する相談対応状況に関する調査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58" name="上下矢印 57"/>
          <p:cNvSpPr/>
          <p:nvPr/>
        </p:nvSpPr>
        <p:spPr>
          <a:xfrm>
            <a:off x="4977790" y="4448554"/>
            <a:ext cx="288032" cy="2880319"/>
          </a:xfrm>
          <a:prstGeom prst="upDownArrow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700" rIns="91398" bIns="45700"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上下矢印 55"/>
          <p:cNvSpPr/>
          <p:nvPr/>
        </p:nvSpPr>
        <p:spPr>
          <a:xfrm>
            <a:off x="8002126" y="6104737"/>
            <a:ext cx="288032" cy="1152129"/>
          </a:xfrm>
          <a:prstGeom prst="upDownArrow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700" rIns="91398" bIns="45700"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625864" y="7488682"/>
            <a:ext cx="1152129" cy="523190"/>
          </a:xfrm>
          <a:prstGeom prst="rect">
            <a:avLst/>
          </a:prstGeom>
          <a:noFill/>
        </p:spPr>
        <p:txBody>
          <a:bodyPr wrap="square" lIns="91398" tIns="45700" rIns="91398" bIns="45700" rtlCol="0">
            <a:spAutoFit/>
          </a:bodyPr>
          <a:lstStyle/>
          <a:p>
            <a:r>
              <a:rPr lang="ja-JP" altLang="en-US" sz="1400" dirty="0">
                <a:latin typeface="HGP創英角ｺﾞｼｯｸUB" pitchFamily="50" charset="-128"/>
                <a:ea typeface="HGP創英角ｺﾞｼｯｸUB" pitchFamily="50" charset="-128"/>
              </a:rPr>
              <a:t>人事・上司</a:t>
            </a:r>
            <a:endParaRPr lang="en-US" altLang="ja-JP" sz="14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400" dirty="0">
                <a:latin typeface="HGP創英角ｺﾞｼｯｸUB" pitchFamily="50" charset="-128"/>
                <a:ea typeface="HGP創英角ｺﾞｼｯｸUB" pitchFamily="50" charset="-128"/>
              </a:rPr>
              <a:t>産業医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096545" y="5045852"/>
            <a:ext cx="1656185" cy="15121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3" rIns="91407" bIns="45703"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Picture 1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28593" y="5232650"/>
            <a:ext cx="792088" cy="796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テキスト ボックス 12"/>
          <p:cNvSpPr txBox="1"/>
          <p:nvPr/>
        </p:nvSpPr>
        <p:spPr>
          <a:xfrm>
            <a:off x="4384578" y="6024737"/>
            <a:ext cx="1152129" cy="3077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07" tIns="45703" rIns="91407" bIns="45703" rtlCol="0">
            <a:spAutoFit/>
          </a:bodyPr>
          <a:lstStyle/>
          <a:p>
            <a:pPr algn="ctr"/>
            <a:r>
              <a:rPr lang="ja-JP" altLang="en-US" sz="1400" b="1" dirty="0"/>
              <a:t>がん患者</a:t>
            </a:r>
          </a:p>
        </p:txBody>
      </p:sp>
      <p:sp>
        <p:nvSpPr>
          <p:cNvPr id="57" name="上下矢印 56"/>
          <p:cNvSpPr/>
          <p:nvPr/>
        </p:nvSpPr>
        <p:spPr>
          <a:xfrm rot="18900000" flipH="1">
            <a:off x="6902726" y="6326191"/>
            <a:ext cx="254589" cy="1069265"/>
          </a:xfrm>
          <a:prstGeom prst="upDownArrow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700" rIns="91398" bIns="45700"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線吹き出し 2 (枠付き) 39"/>
          <p:cNvSpPr/>
          <p:nvPr/>
        </p:nvSpPr>
        <p:spPr>
          <a:xfrm>
            <a:off x="2800401" y="0"/>
            <a:ext cx="2563469" cy="2328192"/>
          </a:xfrm>
          <a:prstGeom prst="borderCallout2">
            <a:avLst>
              <a:gd name="adj1" fmla="val 84302"/>
              <a:gd name="adj2" fmla="val 127256"/>
              <a:gd name="adj3" fmla="val 49766"/>
              <a:gd name="adj4" fmla="val 99600"/>
              <a:gd name="adj5" fmla="val 110742"/>
              <a:gd name="adj6" fmla="val 97729"/>
            </a:avLst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700" rIns="91398" bIns="45700" rtlCol="0" anchor="ctr"/>
          <a:lstStyle/>
          <a:p>
            <a:r>
              <a:rPr lang="en-US" altLang="ja-JP" sz="2000" dirty="0">
                <a:solidFill>
                  <a:srgbClr val="FF0000"/>
                </a:solidFill>
              </a:rPr>
              <a:t>【</a:t>
            </a:r>
            <a:r>
              <a:rPr lang="ja-JP" altLang="en-US" sz="2000" dirty="0">
                <a:solidFill>
                  <a:srgbClr val="FF0000"/>
                </a:solidFill>
              </a:rPr>
              <a:t>就労相談に関する病院介入モデル</a:t>
            </a:r>
            <a:r>
              <a:rPr lang="en-US" altLang="ja-JP" sz="2000" dirty="0">
                <a:solidFill>
                  <a:srgbClr val="FF0000"/>
                </a:solidFill>
              </a:rPr>
              <a:t>】</a:t>
            </a:r>
          </a:p>
          <a:p>
            <a:pPr marL="342780" indent="-342780">
              <a:buFont typeface="+mj-lt"/>
              <a:buAutoNum type="arabicPeriod"/>
            </a:pPr>
            <a:r>
              <a:rPr lang="ja-JP" altLang="en-US" sz="2000" dirty="0">
                <a:solidFill>
                  <a:schemeClr val="tx1"/>
                </a:solidFill>
              </a:rPr>
              <a:t>医療者への就労に関する勉強会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342780" indent="-342780">
              <a:buFont typeface="+mj-lt"/>
              <a:buAutoNum type="arabicPeriod"/>
            </a:pPr>
            <a:r>
              <a:rPr lang="ja-JP" altLang="en-US" sz="2000" dirty="0">
                <a:solidFill>
                  <a:schemeClr val="tx1"/>
                </a:solidFill>
              </a:rPr>
              <a:t>就労リング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342780" indent="-342780">
              <a:buFont typeface="+mj-lt"/>
              <a:buAutoNum type="arabicPeriod"/>
            </a:pPr>
            <a:r>
              <a:rPr lang="ja-JP" altLang="en-US" sz="2000" dirty="0">
                <a:solidFill>
                  <a:schemeClr val="tx1"/>
                </a:solidFill>
              </a:rPr>
              <a:t>就労リングの全国展開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24739" y="823216"/>
            <a:ext cx="864095" cy="762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0" name="上下矢印 79"/>
          <p:cNvSpPr/>
          <p:nvPr/>
        </p:nvSpPr>
        <p:spPr>
          <a:xfrm>
            <a:off x="6184776" y="1632248"/>
            <a:ext cx="288032" cy="648073"/>
          </a:xfrm>
          <a:prstGeom prst="upDownArrow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700" rIns="91398" bIns="45700"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6201930" y="1856265"/>
            <a:ext cx="864095" cy="307754"/>
          </a:xfrm>
          <a:prstGeom prst="rect">
            <a:avLst/>
          </a:prstGeom>
          <a:noFill/>
        </p:spPr>
        <p:txBody>
          <a:bodyPr wrap="square" lIns="91407" tIns="45703" rIns="91407" bIns="45703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連携</a:t>
            </a: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608713" y="408112"/>
            <a:ext cx="1296144" cy="3077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 wrap="square" lIns="91407" tIns="45703" rIns="91407" bIns="45703" rtlCol="0">
            <a:spAutoFit/>
          </a:bodyPr>
          <a:lstStyle/>
          <a:p>
            <a:pPr algn="ctr"/>
            <a:r>
              <a:rPr lang="ja-JP" altLang="en-US" sz="1400" b="1" dirty="0"/>
              <a:t>地域連携病院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8114" y="696146"/>
            <a:ext cx="2339082" cy="461656"/>
          </a:xfrm>
          <a:prstGeom prst="rect">
            <a:avLst/>
          </a:prstGeom>
          <a:noFill/>
        </p:spPr>
        <p:txBody>
          <a:bodyPr wrap="none" lIns="91419" tIns="45710" rIns="91419" bIns="45710" rtlCol="0">
            <a:spAutoFit/>
          </a:bodyPr>
          <a:lstStyle/>
          <a:p>
            <a:r>
              <a:rPr lang="ja-JP" altLang="en-US" dirty="0" smtClean="0"/>
              <a:t>山内班研究成果</a:t>
            </a:r>
            <a:endParaRPr kumimoji="1" lang="ja-JP" altLang="en-US" dirty="0"/>
          </a:p>
        </p:txBody>
      </p:sp>
      <p:sp>
        <p:nvSpPr>
          <p:cNvPr id="61" name="線吹き出し 2 (枠付き) 60"/>
          <p:cNvSpPr/>
          <p:nvPr/>
        </p:nvSpPr>
        <p:spPr>
          <a:xfrm>
            <a:off x="4456585" y="8377065"/>
            <a:ext cx="4977790" cy="1224136"/>
          </a:xfrm>
          <a:prstGeom prst="borderCallout2">
            <a:avLst>
              <a:gd name="adj1" fmla="val 40174"/>
              <a:gd name="adj2" fmla="val 98254"/>
              <a:gd name="adj3" fmla="val 40896"/>
              <a:gd name="adj4" fmla="val 115885"/>
              <a:gd name="adj5" fmla="val 40670"/>
              <a:gd name="adj6" fmla="val 11419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700" rIns="91398" bIns="45700" rtlCol="0" anchor="ctr"/>
          <a:lstStyle/>
          <a:p>
            <a:r>
              <a:rPr lang="en-US" altLang="ja-JP" sz="2000" dirty="0">
                <a:solidFill>
                  <a:srgbClr val="FF0000"/>
                </a:solidFill>
              </a:rPr>
              <a:t>【</a:t>
            </a:r>
            <a:r>
              <a:rPr lang="ja-JP" altLang="en-US" sz="2000" dirty="0">
                <a:solidFill>
                  <a:srgbClr val="FF0000"/>
                </a:solidFill>
              </a:rPr>
              <a:t>がん患者の就労損失による経済効果</a:t>
            </a:r>
            <a:r>
              <a:rPr lang="en-US" altLang="ja-JP" sz="2000" dirty="0">
                <a:solidFill>
                  <a:srgbClr val="FF0000"/>
                </a:solidFill>
              </a:rPr>
              <a:t>】</a:t>
            </a:r>
          </a:p>
          <a:p>
            <a:r>
              <a:rPr lang="ja-JP" altLang="en-US" sz="2000" dirty="0">
                <a:solidFill>
                  <a:srgbClr val="000000"/>
                </a:solidFill>
              </a:rPr>
              <a:t>がんに罹患していることによる就業率と生産率の低下による試算</a:t>
            </a:r>
            <a:endParaRPr lang="en-US" altLang="ja-JP" sz="2000" dirty="0">
              <a:solidFill>
                <a:srgbClr val="000000"/>
              </a:solidFill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5A2F-7545-4E04-A422-2449D689E6BE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0937306" y="5376667"/>
            <a:ext cx="464850" cy="751325"/>
          </a:xfrm>
          <a:prstGeom prst="rect">
            <a:avLst/>
          </a:prstGeom>
        </p:spPr>
      </p:pic>
      <p:sp>
        <p:nvSpPr>
          <p:cNvPr id="60" name="テキスト ボックス 59"/>
          <p:cNvSpPr txBox="1"/>
          <p:nvPr/>
        </p:nvSpPr>
        <p:spPr>
          <a:xfrm>
            <a:off x="11729392" y="0"/>
            <a:ext cx="1288232" cy="461645"/>
          </a:xfrm>
          <a:prstGeom prst="rect">
            <a:avLst/>
          </a:prstGeom>
          <a:noFill/>
        </p:spPr>
        <p:txBody>
          <a:bodyPr wrap="square" lIns="91419" tIns="45710" rIns="91419" bIns="45710" rtlCol="0">
            <a:spAutoFit/>
          </a:bodyPr>
          <a:lstStyle/>
          <a:p>
            <a:r>
              <a:rPr lang="ja-JP" altLang="en-US" dirty="0" smtClean="0"/>
              <a:t>資料 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8471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角丸四角形 35"/>
          <p:cNvSpPr/>
          <p:nvPr/>
        </p:nvSpPr>
        <p:spPr>
          <a:xfrm>
            <a:off x="9785176" y="2640361"/>
            <a:ext cx="2736304" cy="3909895"/>
          </a:xfrm>
          <a:prstGeom prst="roundRect">
            <a:avLst>
              <a:gd name="adj" fmla="val 5912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700" rIns="91398" bIns="45700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角丸四角形 1"/>
          <p:cNvSpPr/>
          <p:nvPr/>
        </p:nvSpPr>
        <p:spPr>
          <a:xfrm>
            <a:off x="3448474" y="2568352"/>
            <a:ext cx="5785221" cy="4205692"/>
          </a:xfrm>
          <a:prstGeom prst="roundRect">
            <a:avLst>
              <a:gd name="adj" fmla="val 7094"/>
            </a:avLst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3" rIns="91407" bIns="45703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45745" y="2288313"/>
            <a:ext cx="3168353" cy="40008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07" tIns="45703" rIns="91407" bIns="45703" rtlCol="0">
            <a:spAutoFit/>
          </a:bodyPr>
          <a:lstStyle/>
          <a:p>
            <a:pPr algn="ctr"/>
            <a:r>
              <a:rPr lang="ja-JP" altLang="en-US" sz="2000" b="1" dirty="0"/>
              <a:t>がん診療連携拠点病院等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736505" y="3072410"/>
            <a:ext cx="2575138" cy="13681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3" rIns="91407" bIns="45703"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Picture 4" descr="ライフスタイル,人,仕事,健康,制服,医療,帽子,応急手当,病院,看護師,絆創膏,職業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2569" y="3288432"/>
            <a:ext cx="719482" cy="7194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8" descr="X線,ライフスタイル,人,健康,制服,医療,医者,男性,病院,立つ,笑う,職業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2649" y="3288553"/>
            <a:ext cx="720080" cy="720080"/>
          </a:xfrm>
          <a:prstGeom prst="rect">
            <a:avLst/>
          </a:prstGeom>
          <a:noFill/>
        </p:spPr>
      </p:pic>
      <p:sp>
        <p:nvSpPr>
          <p:cNvPr id="9" name="テキスト ボックス 8"/>
          <p:cNvSpPr txBox="1"/>
          <p:nvPr/>
        </p:nvSpPr>
        <p:spPr>
          <a:xfrm>
            <a:off x="4528595" y="4008634"/>
            <a:ext cx="1152129" cy="3077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07" tIns="45703" rIns="91407" bIns="45703" rtlCol="0">
            <a:spAutoFit/>
          </a:bodyPr>
          <a:lstStyle/>
          <a:p>
            <a:pPr algn="ctr"/>
            <a:r>
              <a:rPr lang="ja-JP" altLang="en-US" sz="1400" b="1" dirty="0"/>
              <a:t>医療従事者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7408913" y="3864496"/>
            <a:ext cx="1728192" cy="17709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3" rIns="91407" bIns="45703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408913" y="5160641"/>
            <a:ext cx="1584177" cy="3077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07" tIns="45703" rIns="91407" bIns="45703" rtlCol="0">
            <a:spAutoFit/>
          </a:bodyPr>
          <a:lstStyle/>
          <a:p>
            <a:pPr algn="ctr"/>
            <a:r>
              <a:rPr lang="ja-JP" altLang="en-US" sz="1400" b="1" dirty="0"/>
              <a:t>相談支援センター</a:t>
            </a:r>
          </a:p>
        </p:txBody>
      </p:sp>
      <p:pic>
        <p:nvPicPr>
          <p:cNvPr id="17" name="Picture 10" descr="いす,テーブル,ビジネス,ミーティング,事務所,人,仕事,正式,男性,着席,話し合い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946" y="4080520"/>
            <a:ext cx="936103" cy="936104"/>
          </a:xfrm>
          <a:prstGeom prst="rect">
            <a:avLst/>
          </a:prstGeom>
          <a:noFill/>
        </p:spPr>
      </p:pic>
      <p:sp>
        <p:nvSpPr>
          <p:cNvPr id="18" name="上下矢印 17"/>
          <p:cNvSpPr/>
          <p:nvPr/>
        </p:nvSpPr>
        <p:spPr>
          <a:xfrm rot="16200000">
            <a:off x="6893435" y="3713704"/>
            <a:ext cx="288032" cy="504056"/>
          </a:xfrm>
          <a:prstGeom prst="upDownArrow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3" rIns="91407" bIns="45703"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上矢印 18"/>
          <p:cNvSpPr/>
          <p:nvPr/>
        </p:nvSpPr>
        <p:spPr>
          <a:xfrm rot="5400000">
            <a:off x="6893793" y="5205000"/>
            <a:ext cx="279877" cy="511486"/>
          </a:xfrm>
          <a:prstGeom prst="upArrow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3" rIns="91407" bIns="45703"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10169800" y="3821718"/>
            <a:ext cx="1872207" cy="21390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3" rIns="91407" bIns="45703"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306382" y="4232530"/>
            <a:ext cx="1728192" cy="3077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07" tIns="45703" rIns="91407" bIns="45703" rtlCol="0">
            <a:spAutoFit/>
          </a:bodyPr>
          <a:lstStyle/>
          <a:p>
            <a:pPr algn="ctr"/>
            <a:r>
              <a:rPr lang="ja-JP" altLang="ja-JP" sz="1400" b="1" dirty="0"/>
              <a:t>就労関連の専門職</a:t>
            </a:r>
            <a:endParaRPr lang="ja-JP" altLang="en-US" sz="1400" b="1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234374" y="4664578"/>
            <a:ext cx="1999074" cy="692475"/>
          </a:xfrm>
          <a:prstGeom prst="rect">
            <a:avLst/>
          </a:prstGeom>
          <a:noFill/>
        </p:spPr>
        <p:txBody>
          <a:bodyPr wrap="square" lIns="91407" tIns="45703" rIns="91407" bIns="45703" rtlCol="0">
            <a:spAutoFit/>
          </a:bodyPr>
          <a:lstStyle/>
          <a:p>
            <a:r>
              <a:rPr lang="ja-JP" altLang="en-US" sz="1300" dirty="0"/>
              <a:t>・</a:t>
            </a:r>
            <a:r>
              <a:rPr lang="ja-JP" altLang="ja-JP" sz="1300" dirty="0"/>
              <a:t>社会保険労務士</a:t>
            </a:r>
            <a:endParaRPr lang="en-US" altLang="ja-JP" sz="1300" dirty="0"/>
          </a:p>
          <a:p>
            <a:r>
              <a:rPr lang="ja-JP" altLang="en-US" sz="1300" dirty="0"/>
              <a:t>・</a:t>
            </a:r>
            <a:r>
              <a:rPr lang="ja-JP" altLang="ja-JP" sz="1300" dirty="0"/>
              <a:t>産業カウンセラー</a:t>
            </a:r>
            <a:endParaRPr lang="en-US" altLang="ja-JP" sz="1300" dirty="0"/>
          </a:p>
          <a:p>
            <a:r>
              <a:rPr lang="ja-JP" altLang="en-US" sz="1300" dirty="0"/>
              <a:t>・</a:t>
            </a:r>
            <a:r>
              <a:rPr lang="ja-JP" altLang="ja-JP" sz="1300" dirty="0"/>
              <a:t>キャリアコンサルタント</a:t>
            </a:r>
            <a:endParaRPr lang="en-US" altLang="ja-JP" sz="13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141428" y="4221170"/>
            <a:ext cx="553931" cy="3099711"/>
          </a:xfrm>
          <a:prstGeom prst="rect">
            <a:avLst/>
          </a:prstGeom>
          <a:noFill/>
        </p:spPr>
        <p:txBody>
          <a:bodyPr vert="eaVert" wrap="square" lIns="91407" tIns="45703" rIns="91407" bIns="45703" rtlCol="0">
            <a:spAutoFit/>
          </a:bodyPr>
          <a:lstStyle/>
          <a:p>
            <a:r>
              <a:rPr lang="ja-JP" altLang="en-US" sz="1300" dirty="0">
                <a:solidFill>
                  <a:srgbClr val="C00000"/>
                </a:solidFill>
              </a:rPr>
              <a:t>連携（相談支援センターへの配置を含む</a:t>
            </a:r>
            <a:r>
              <a:rPr lang="ja-JP" altLang="en-US" dirty="0" smtClean="0">
                <a:solidFill>
                  <a:srgbClr val="C00000"/>
                </a:solidFill>
              </a:rPr>
              <a:t>）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847045" y="5688711"/>
            <a:ext cx="400043" cy="992088"/>
          </a:xfrm>
          <a:prstGeom prst="rect">
            <a:avLst/>
          </a:prstGeom>
          <a:noFill/>
        </p:spPr>
        <p:txBody>
          <a:bodyPr vert="eaVert" wrap="square" lIns="91407" tIns="45703" rIns="91407" bIns="45703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相談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847045" y="4109749"/>
            <a:ext cx="400043" cy="842859"/>
          </a:xfrm>
          <a:prstGeom prst="rect">
            <a:avLst/>
          </a:prstGeom>
          <a:noFill/>
        </p:spPr>
        <p:txBody>
          <a:bodyPr vert="eaVert" wrap="square" lIns="91407" tIns="45703" rIns="91407" bIns="45703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連携</a:t>
            </a:r>
          </a:p>
        </p:txBody>
      </p:sp>
      <p:sp>
        <p:nvSpPr>
          <p:cNvPr id="28" name="上下矢印 27"/>
          <p:cNvSpPr/>
          <p:nvPr/>
        </p:nvSpPr>
        <p:spPr>
          <a:xfrm rot="16200000">
            <a:off x="9449718" y="2741598"/>
            <a:ext cx="288032" cy="115212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3" rIns="91407" bIns="45703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10169800" y="2525574"/>
            <a:ext cx="1872207" cy="7920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07" tIns="45703" rIns="91407" bIns="45703"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241804" y="2741597"/>
            <a:ext cx="1728192" cy="3077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07" tIns="45703" rIns="91407" bIns="45703" rtlCol="0">
            <a:spAutoFit/>
          </a:bodyPr>
          <a:lstStyle/>
          <a:p>
            <a:pPr algn="ctr"/>
            <a:r>
              <a:rPr lang="ja-JP" altLang="en-US" sz="1400" b="1" dirty="0"/>
              <a:t>ハローワーク</a:t>
            </a:r>
          </a:p>
        </p:txBody>
      </p:sp>
      <p:sp>
        <p:nvSpPr>
          <p:cNvPr id="32" name="上下矢印 31"/>
          <p:cNvSpPr/>
          <p:nvPr/>
        </p:nvSpPr>
        <p:spPr>
          <a:xfrm rot="16200000">
            <a:off x="9449718" y="3533686"/>
            <a:ext cx="288032" cy="115212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3" rIns="91407" bIns="45703"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上下矢印 32"/>
          <p:cNvSpPr/>
          <p:nvPr/>
        </p:nvSpPr>
        <p:spPr>
          <a:xfrm>
            <a:off x="10889880" y="3317660"/>
            <a:ext cx="360039" cy="50405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3" rIns="91407" bIns="45703"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9226266" y="2864376"/>
            <a:ext cx="864095" cy="307754"/>
          </a:xfrm>
          <a:prstGeom prst="rect">
            <a:avLst/>
          </a:prstGeom>
          <a:noFill/>
        </p:spPr>
        <p:txBody>
          <a:bodyPr wrap="square" lIns="91407" tIns="45703" rIns="91407" bIns="45703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連携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1242490" y="3368432"/>
            <a:ext cx="864095" cy="307754"/>
          </a:xfrm>
          <a:prstGeom prst="rect">
            <a:avLst/>
          </a:prstGeom>
          <a:noFill/>
        </p:spPr>
        <p:txBody>
          <a:bodyPr wrap="square" lIns="91407" tIns="45703" rIns="91407" bIns="45703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連携</a:t>
            </a:r>
          </a:p>
        </p:txBody>
      </p:sp>
      <p:sp>
        <p:nvSpPr>
          <p:cNvPr id="37" name="線吹き出し 2 (枠付き) 36"/>
          <p:cNvSpPr/>
          <p:nvPr/>
        </p:nvSpPr>
        <p:spPr>
          <a:xfrm>
            <a:off x="9404932" y="6816826"/>
            <a:ext cx="3376463" cy="2160241"/>
          </a:xfrm>
          <a:prstGeom prst="borderCallout2">
            <a:avLst>
              <a:gd name="adj1" fmla="val -148886"/>
              <a:gd name="adj2" fmla="val 7990"/>
              <a:gd name="adj3" fmla="val -8121"/>
              <a:gd name="adj4" fmla="val 36262"/>
              <a:gd name="adj5" fmla="val -116672"/>
              <a:gd name="adj6" fmla="val 7676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700" rIns="91398" bIns="45700" rtlCol="0" anchor="ctr"/>
          <a:lstStyle/>
          <a:p>
            <a:r>
              <a:rPr lang="en-US" altLang="ja-JP" sz="2000" dirty="0">
                <a:solidFill>
                  <a:srgbClr val="FF0000"/>
                </a:solidFill>
              </a:rPr>
              <a:t>【</a:t>
            </a:r>
            <a:r>
              <a:rPr lang="ja-JP" altLang="en-US" sz="2000" dirty="0">
                <a:solidFill>
                  <a:srgbClr val="FF0000"/>
                </a:solidFill>
              </a:rPr>
              <a:t>院外の就労専門家</a:t>
            </a:r>
            <a:r>
              <a:rPr lang="en-US" altLang="ja-JP" sz="2000" dirty="0">
                <a:solidFill>
                  <a:srgbClr val="FF0000"/>
                </a:solidFill>
              </a:rPr>
              <a:t>】</a:t>
            </a:r>
          </a:p>
          <a:p>
            <a:pPr marL="228519" indent="-228519">
              <a:buFont typeface="+mj-lt"/>
              <a:buAutoNum type="arabicPeriod"/>
            </a:pPr>
            <a:r>
              <a:rPr lang="ja-JP" altLang="en-US" sz="2000" dirty="0">
                <a:solidFill>
                  <a:schemeClr val="tx1"/>
                </a:solidFill>
              </a:rPr>
              <a:t>がん患者に関する知識および理解が必要</a:t>
            </a:r>
          </a:p>
          <a:p>
            <a:pPr marL="228519" indent="-228519">
              <a:buFont typeface="+mj-lt"/>
              <a:buAutoNum type="arabicPeriod"/>
            </a:pPr>
            <a:r>
              <a:rPr lang="ja-JP" altLang="en-US" sz="2000" dirty="0">
                <a:solidFill>
                  <a:schemeClr val="tx1"/>
                </a:solidFill>
              </a:rPr>
              <a:t>誰がどのように連携するか</a:t>
            </a:r>
            <a:endParaRPr lang="en-US" altLang="ja-JP" sz="2000" dirty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ー就労リングモデル？</a:t>
            </a:r>
            <a:endParaRPr lang="en-US" altLang="ja-JP" sz="2000" dirty="0">
              <a:solidFill>
                <a:schemeClr val="tx1"/>
              </a:solidFill>
            </a:endParaRPr>
          </a:p>
          <a:p>
            <a:endParaRPr lang="en-US" altLang="ja-JP" sz="2000" dirty="0">
              <a:solidFill>
                <a:schemeClr val="tx1"/>
              </a:solidFill>
            </a:endParaRPr>
          </a:p>
          <a:p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38" name="線吹き出し 2 (枠付き) 37"/>
          <p:cNvSpPr/>
          <p:nvPr/>
        </p:nvSpPr>
        <p:spPr>
          <a:xfrm>
            <a:off x="352129" y="3216425"/>
            <a:ext cx="2736304" cy="2736304"/>
          </a:xfrm>
          <a:prstGeom prst="borderCallout2">
            <a:avLst>
              <a:gd name="adj1" fmla="val 82416"/>
              <a:gd name="adj2" fmla="val 97146"/>
              <a:gd name="adj3" fmla="val 80973"/>
              <a:gd name="adj4" fmla="val 101071"/>
              <a:gd name="adj5" fmla="val 82755"/>
              <a:gd name="adj6" fmla="val 137895"/>
            </a:avLst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700" rIns="91398" bIns="45700" rtlCol="0" anchor="ctr"/>
          <a:lstStyle/>
          <a:p>
            <a:r>
              <a:rPr lang="en-US" altLang="ja-JP" sz="2000" dirty="0">
                <a:solidFill>
                  <a:srgbClr val="FF0000"/>
                </a:solidFill>
              </a:rPr>
              <a:t>【</a:t>
            </a:r>
            <a:r>
              <a:rPr lang="ja-JP" altLang="en-US" sz="2000" dirty="0">
                <a:solidFill>
                  <a:srgbClr val="FF0000"/>
                </a:solidFill>
              </a:rPr>
              <a:t>患者</a:t>
            </a:r>
            <a:r>
              <a:rPr lang="en-US" altLang="ja-JP" sz="2000" dirty="0">
                <a:solidFill>
                  <a:srgbClr val="FF0000"/>
                </a:solidFill>
              </a:rPr>
              <a:t>】</a:t>
            </a:r>
          </a:p>
          <a:p>
            <a:pPr marL="342780" indent="-342780">
              <a:buFont typeface="+mj-lt"/>
              <a:buAutoNum type="arabicPeriod"/>
            </a:pPr>
            <a:r>
              <a:rPr lang="ja-JP" altLang="en-US" sz="2000" dirty="0">
                <a:solidFill>
                  <a:schemeClr val="tx1"/>
                </a:solidFill>
              </a:rPr>
              <a:t>情報収集</a:t>
            </a:r>
          </a:p>
          <a:p>
            <a:pPr marL="342780" indent="-342780">
              <a:buFont typeface="+mj-lt"/>
              <a:buAutoNum type="arabicPeriod"/>
            </a:pPr>
            <a:r>
              <a:rPr lang="ja-JP" altLang="en-US" sz="2000" dirty="0">
                <a:solidFill>
                  <a:schemeClr val="tx1"/>
                </a:solidFill>
              </a:rPr>
              <a:t>やめる前に検討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342780" indent="-342780">
              <a:buFont typeface="+mj-lt"/>
              <a:buAutoNum type="arabicPeriod"/>
            </a:pPr>
            <a:r>
              <a:rPr lang="ja-JP" altLang="en-US" sz="2000" dirty="0">
                <a:solidFill>
                  <a:schemeClr val="tx1"/>
                </a:solidFill>
              </a:rPr>
              <a:t>コミュニケーション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342780" indent="-342780">
              <a:buFont typeface="+mj-lt"/>
              <a:buAutoNum type="arabicPeriod"/>
            </a:pPr>
            <a:r>
              <a:rPr lang="ja-JP" altLang="en-US" sz="2000" dirty="0">
                <a:solidFill>
                  <a:schemeClr val="tx1"/>
                </a:solidFill>
              </a:rPr>
              <a:t>経験を活かす</a:t>
            </a:r>
            <a:endParaRPr lang="en-US" altLang="ja-JP" sz="2000" dirty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ーピアサポート効果</a:t>
            </a:r>
            <a:endParaRPr lang="en-US" altLang="ja-JP" sz="2000" dirty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患者力を高める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342780" indent="-342780">
              <a:buFont typeface="+mj-lt"/>
              <a:buAutoNum type="arabicPeriod"/>
            </a:pP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08111" y="4"/>
            <a:ext cx="3402938" cy="615513"/>
          </a:xfrm>
          <a:prstGeom prst="rect">
            <a:avLst/>
          </a:prstGeom>
          <a:noFill/>
        </p:spPr>
        <p:txBody>
          <a:bodyPr wrap="square" lIns="91398" tIns="45700" rIns="91398" bIns="45700" rtlCol="0">
            <a:spAutoFit/>
          </a:bodyPr>
          <a:lstStyle/>
          <a:p>
            <a:r>
              <a:rPr lang="ja-JP" altLang="en-US" sz="3400" dirty="0">
                <a:latin typeface="HGP創英角ｺﾞｼｯｸUB" pitchFamily="50" charset="-128"/>
                <a:ea typeface="HGP創英角ｺﾞｼｯｸUB" pitchFamily="50" charset="-128"/>
              </a:rPr>
              <a:t>がんと就労</a:t>
            </a:r>
          </a:p>
        </p:txBody>
      </p:sp>
      <p:sp>
        <p:nvSpPr>
          <p:cNvPr id="47" name="角丸四角形 46"/>
          <p:cNvSpPr/>
          <p:nvPr/>
        </p:nvSpPr>
        <p:spPr>
          <a:xfrm>
            <a:off x="3592488" y="7320881"/>
            <a:ext cx="3329516" cy="1504177"/>
          </a:xfrm>
          <a:prstGeom prst="roundRect">
            <a:avLst/>
          </a:prstGeom>
          <a:solidFill>
            <a:srgbClr val="66FF66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700" rIns="91398" bIns="45700"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角丸四角形 47"/>
          <p:cNvSpPr/>
          <p:nvPr/>
        </p:nvSpPr>
        <p:spPr>
          <a:xfrm>
            <a:off x="7264896" y="7248874"/>
            <a:ext cx="1969486" cy="150417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700" rIns="91398" bIns="45700" rtlCol="0" anchor="ctr"/>
          <a:lstStyle/>
          <a:p>
            <a:pPr algn="ctr"/>
            <a:endParaRPr kumimoji="1" lang="ja-JP" altLang="en-US"/>
          </a:p>
        </p:txBody>
      </p:sp>
      <p:pic>
        <p:nvPicPr>
          <p:cNvPr id="49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64498" y="7536905"/>
            <a:ext cx="1080121" cy="11679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0" name="図 7" descr="社長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4658" y="7680920"/>
            <a:ext cx="720080" cy="991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線吹き出し 2 (枠付き) 50"/>
          <p:cNvSpPr/>
          <p:nvPr/>
        </p:nvSpPr>
        <p:spPr>
          <a:xfrm>
            <a:off x="280122" y="6744818"/>
            <a:ext cx="3177588" cy="2366062"/>
          </a:xfrm>
          <a:prstGeom prst="borderCallout2">
            <a:avLst>
              <a:gd name="adj1" fmla="val 40174"/>
              <a:gd name="adj2" fmla="val 98254"/>
              <a:gd name="adj3" fmla="val 40896"/>
              <a:gd name="adj4" fmla="val 115885"/>
              <a:gd name="adj5" fmla="val 40670"/>
              <a:gd name="adj6" fmla="val 114197"/>
            </a:avLst>
          </a:prstGeom>
          <a:solidFill>
            <a:srgbClr val="66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700" rIns="91398" bIns="45700" rtlCol="0" anchor="ctr"/>
          <a:lstStyle/>
          <a:p>
            <a:r>
              <a:rPr lang="en-US" altLang="ja-JP" sz="2000" dirty="0">
                <a:solidFill>
                  <a:srgbClr val="FF0000"/>
                </a:solidFill>
              </a:rPr>
              <a:t>【</a:t>
            </a:r>
            <a:r>
              <a:rPr lang="ja-JP" altLang="en-US" sz="2000" dirty="0">
                <a:solidFill>
                  <a:srgbClr val="FF0000"/>
                </a:solidFill>
              </a:rPr>
              <a:t>企業</a:t>
            </a:r>
            <a:r>
              <a:rPr lang="en-US" altLang="ja-JP" sz="2000" dirty="0">
                <a:solidFill>
                  <a:srgbClr val="FF0000"/>
                </a:solidFill>
              </a:rPr>
              <a:t>】</a:t>
            </a:r>
          </a:p>
          <a:p>
            <a:pPr marL="342822" indent="-342822">
              <a:buFont typeface="+mj-lt"/>
              <a:buAutoNum type="arabicPeriod"/>
            </a:pPr>
            <a:r>
              <a:rPr lang="ja-JP" altLang="en-US" sz="2000" dirty="0">
                <a:solidFill>
                  <a:schemeClr val="tx1"/>
                </a:solidFill>
              </a:rPr>
              <a:t>がん患者への理解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342822" indent="-342822">
              <a:buFont typeface="+mj-lt"/>
              <a:buAutoNum type="arabicPeriod"/>
            </a:pPr>
            <a:r>
              <a:rPr lang="ja-JP" altLang="en-US" sz="2000" dirty="0">
                <a:solidFill>
                  <a:schemeClr val="tx1"/>
                </a:solidFill>
              </a:rPr>
              <a:t>がん経験者の能力を生かす</a:t>
            </a:r>
          </a:p>
          <a:p>
            <a:pPr marL="342822" indent="-342822">
              <a:buFont typeface="+mj-lt"/>
              <a:buAutoNum type="arabicPeriod"/>
            </a:pPr>
            <a:r>
              <a:rPr lang="ja-JP" altLang="en-US" sz="2000" dirty="0">
                <a:solidFill>
                  <a:schemeClr val="tx1"/>
                </a:solidFill>
              </a:rPr>
              <a:t>柔軟な就労環境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689760" y="7488682"/>
            <a:ext cx="936103" cy="307747"/>
          </a:xfrm>
          <a:prstGeom prst="rect">
            <a:avLst/>
          </a:prstGeom>
          <a:noFill/>
        </p:spPr>
        <p:txBody>
          <a:bodyPr wrap="square" lIns="91398" tIns="45700" rIns="91398" bIns="45700" rtlCol="0">
            <a:spAutoFit/>
          </a:bodyPr>
          <a:lstStyle/>
          <a:p>
            <a:r>
              <a:rPr lang="ja-JP" altLang="en-US" sz="1400" dirty="0">
                <a:latin typeface="HGP創英角ｺﾞｼｯｸUB" pitchFamily="50" charset="-128"/>
                <a:ea typeface="HGP創英角ｺﾞｼｯｸUB" pitchFamily="50" charset="-128"/>
              </a:rPr>
              <a:t>企業</a:t>
            </a:r>
            <a:endParaRPr lang="en-US" altLang="ja-JP" sz="1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354057" y="7400881"/>
            <a:ext cx="1368151" cy="307747"/>
          </a:xfrm>
          <a:prstGeom prst="rect">
            <a:avLst/>
          </a:prstGeom>
          <a:noFill/>
        </p:spPr>
        <p:txBody>
          <a:bodyPr wrap="square" lIns="91398" tIns="45700" rIns="91398" bIns="45700" rtlCol="0">
            <a:spAutoFit/>
          </a:bodyPr>
          <a:lstStyle/>
          <a:p>
            <a:r>
              <a:rPr lang="ja-JP" altLang="en-US" sz="1400" dirty="0">
                <a:latin typeface="HGP創英角ｺﾞｼｯｸUB" pitchFamily="50" charset="-128"/>
                <a:ea typeface="HGP創英角ｺﾞｼｯｸUB" pitchFamily="50" charset="-128"/>
              </a:rPr>
              <a:t>ピアサポーター</a:t>
            </a:r>
          </a:p>
        </p:txBody>
      </p:sp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96946" y="7752928"/>
            <a:ext cx="1033806" cy="921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" name="線吹き出し 2 (枠付き) 54"/>
          <p:cNvSpPr/>
          <p:nvPr/>
        </p:nvSpPr>
        <p:spPr>
          <a:xfrm>
            <a:off x="7696946" y="1"/>
            <a:ext cx="4464495" cy="2352329"/>
          </a:xfrm>
          <a:prstGeom prst="borderCallout2">
            <a:avLst>
              <a:gd name="adj1" fmla="val 95999"/>
              <a:gd name="adj2" fmla="val 34358"/>
              <a:gd name="adj3" fmla="val 103442"/>
              <a:gd name="adj4" fmla="val 33263"/>
              <a:gd name="adj5" fmla="val 160749"/>
              <a:gd name="adj6" fmla="val 15261"/>
            </a:avLst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700" rIns="91398" bIns="45700" rtlCol="0" anchor="ctr"/>
          <a:lstStyle/>
          <a:p>
            <a:r>
              <a:rPr lang="en-US" altLang="ja-JP" sz="2000" dirty="0">
                <a:solidFill>
                  <a:srgbClr val="FF0000"/>
                </a:solidFill>
              </a:rPr>
              <a:t>【</a:t>
            </a:r>
            <a:r>
              <a:rPr lang="ja-JP" altLang="en-US" sz="2000" dirty="0">
                <a:solidFill>
                  <a:srgbClr val="FF0000"/>
                </a:solidFill>
              </a:rPr>
              <a:t>がん相談支援センター</a:t>
            </a:r>
            <a:r>
              <a:rPr lang="en-US" altLang="ja-JP" sz="2000" dirty="0">
                <a:solidFill>
                  <a:srgbClr val="FF0000"/>
                </a:solidFill>
              </a:rPr>
              <a:t>】</a:t>
            </a:r>
          </a:p>
          <a:p>
            <a:pPr marL="342780" indent="-342780">
              <a:buFont typeface="+mj-lt"/>
              <a:buAutoNum type="arabicPeriod"/>
            </a:pPr>
            <a:r>
              <a:rPr lang="ja-JP" altLang="en-US" sz="2000" dirty="0">
                <a:solidFill>
                  <a:schemeClr val="tx1"/>
                </a:solidFill>
              </a:rPr>
              <a:t>相談支援センターの役割として行ないうるかの検討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342780" indent="-342780">
              <a:buFont typeface="+mj-lt"/>
              <a:buAutoNum type="arabicPeriod"/>
            </a:pPr>
            <a:r>
              <a:rPr lang="ja-JP" altLang="en-US" sz="2000" dirty="0">
                <a:solidFill>
                  <a:schemeClr val="tx1"/>
                </a:solidFill>
              </a:rPr>
              <a:t>就労専門家との連携窓口としての機能が可能か？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342780" indent="-342780">
              <a:buFont typeface="+mj-lt"/>
              <a:buAutoNum type="arabicPeriod"/>
            </a:pPr>
            <a:r>
              <a:rPr lang="ja-JP" altLang="en-US" sz="2000" dirty="0">
                <a:solidFill>
                  <a:schemeClr val="tx1"/>
                </a:solidFill>
              </a:rPr>
              <a:t>相談支援センターに専門家がいることで活用されるか？費用は？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58" name="上下矢印 57"/>
          <p:cNvSpPr/>
          <p:nvPr/>
        </p:nvSpPr>
        <p:spPr>
          <a:xfrm>
            <a:off x="4977790" y="4448554"/>
            <a:ext cx="288032" cy="2880319"/>
          </a:xfrm>
          <a:prstGeom prst="upDownArrow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700" rIns="91398" bIns="45700"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上下矢印 55"/>
          <p:cNvSpPr/>
          <p:nvPr/>
        </p:nvSpPr>
        <p:spPr>
          <a:xfrm>
            <a:off x="8002126" y="6104737"/>
            <a:ext cx="288032" cy="1152129"/>
          </a:xfrm>
          <a:prstGeom prst="upDownArrow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700" rIns="91398" bIns="45700"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625864" y="7488682"/>
            <a:ext cx="1152129" cy="523190"/>
          </a:xfrm>
          <a:prstGeom prst="rect">
            <a:avLst/>
          </a:prstGeom>
          <a:noFill/>
        </p:spPr>
        <p:txBody>
          <a:bodyPr wrap="square" lIns="91398" tIns="45700" rIns="91398" bIns="45700" rtlCol="0">
            <a:spAutoFit/>
          </a:bodyPr>
          <a:lstStyle/>
          <a:p>
            <a:r>
              <a:rPr lang="ja-JP" altLang="en-US" sz="1400" dirty="0">
                <a:latin typeface="HGP創英角ｺﾞｼｯｸUB" pitchFamily="50" charset="-128"/>
                <a:ea typeface="HGP創英角ｺﾞｼｯｸUB" pitchFamily="50" charset="-128"/>
              </a:rPr>
              <a:t>人事・上司</a:t>
            </a:r>
            <a:endParaRPr lang="en-US" altLang="ja-JP" sz="14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400" dirty="0">
                <a:latin typeface="HGP創英角ｺﾞｼｯｸUB" pitchFamily="50" charset="-128"/>
                <a:ea typeface="HGP創英角ｺﾞｼｯｸUB" pitchFamily="50" charset="-128"/>
              </a:rPr>
              <a:t>産業医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096545" y="5045852"/>
            <a:ext cx="1656185" cy="15121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3" rIns="91407" bIns="45703"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Picture 1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28593" y="5232650"/>
            <a:ext cx="792088" cy="796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テキスト ボックス 12"/>
          <p:cNvSpPr txBox="1"/>
          <p:nvPr/>
        </p:nvSpPr>
        <p:spPr>
          <a:xfrm>
            <a:off x="4384578" y="6024737"/>
            <a:ext cx="1152129" cy="3077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07" tIns="45703" rIns="91407" bIns="45703" rtlCol="0">
            <a:spAutoFit/>
          </a:bodyPr>
          <a:lstStyle/>
          <a:p>
            <a:pPr algn="ctr"/>
            <a:r>
              <a:rPr lang="ja-JP" altLang="en-US" sz="1400" b="1" dirty="0"/>
              <a:t>がん患者</a:t>
            </a:r>
          </a:p>
        </p:txBody>
      </p:sp>
      <p:sp>
        <p:nvSpPr>
          <p:cNvPr id="57" name="上下矢印 56"/>
          <p:cNvSpPr/>
          <p:nvPr/>
        </p:nvSpPr>
        <p:spPr>
          <a:xfrm rot="18900000" flipH="1">
            <a:off x="6902726" y="6326191"/>
            <a:ext cx="254589" cy="1069265"/>
          </a:xfrm>
          <a:prstGeom prst="upDownArrow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700" rIns="91398" bIns="45700"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線吹き出し 2 (枠付き) 39"/>
          <p:cNvSpPr/>
          <p:nvPr/>
        </p:nvSpPr>
        <p:spPr>
          <a:xfrm>
            <a:off x="2440360" y="0"/>
            <a:ext cx="3672409" cy="2328192"/>
          </a:xfrm>
          <a:prstGeom prst="borderCallout2">
            <a:avLst>
              <a:gd name="adj1" fmla="val 84302"/>
              <a:gd name="adj2" fmla="val 127256"/>
              <a:gd name="adj3" fmla="val 94393"/>
              <a:gd name="adj4" fmla="val 98365"/>
              <a:gd name="adj5" fmla="val 95040"/>
              <a:gd name="adj6" fmla="val 100003"/>
            </a:avLst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700" rIns="91398" bIns="45700" rtlCol="0" anchor="ctr"/>
          <a:lstStyle/>
          <a:p>
            <a:r>
              <a:rPr lang="en-US" altLang="ja-JP" sz="2000" dirty="0">
                <a:solidFill>
                  <a:srgbClr val="FF0000"/>
                </a:solidFill>
              </a:rPr>
              <a:t>【</a:t>
            </a:r>
            <a:r>
              <a:rPr lang="ja-JP" altLang="en-US" sz="2000" dirty="0">
                <a:solidFill>
                  <a:srgbClr val="FF0000"/>
                </a:solidFill>
              </a:rPr>
              <a:t>医療従事者</a:t>
            </a:r>
            <a:r>
              <a:rPr lang="en-US" altLang="ja-JP" sz="2000" dirty="0">
                <a:solidFill>
                  <a:srgbClr val="FF0000"/>
                </a:solidFill>
              </a:rPr>
              <a:t>】</a:t>
            </a:r>
          </a:p>
          <a:p>
            <a:pPr marL="342780" indent="-342780">
              <a:buFont typeface="+mj-lt"/>
              <a:buAutoNum type="arabicPeriod"/>
            </a:pPr>
            <a:r>
              <a:rPr lang="ja-JP" altLang="en-US" sz="2000" dirty="0">
                <a:solidFill>
                  <a:schemeClr val="tx1"/>
                </a:solidFill>
              </a:rPr>
              <a:t>拾い上げ、声かけの必要性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342780" indent="-342780">
              <a:buFont typeface="+mj-lt"/>
              <a:buAutoNum type="arabicPeriod"/>
            </a:pPr>
            <a:r>
              <a:rPr lang="ja-JP" altLang="en-US" sz="2000" dirty="0">
                <a:solidFill>
                  <a:schemeClr val="tx1"/>
                </a:solidFill>
              </a:rPr>
              <a:t>身体的要因の解明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342780" indent="-342780">
              <a:buFont typeface="+mj-lt"/>
              <a:buAutoNum type="arabicPeriod"/>
            </a:pPr>
            <a:r>
              <a:rPr lang="ja-JP" altLang="en-US" sz="2000" dirty="0">
                <a:solidFill>
                  <a:schemeClr val="tx1"/>
                </a:solidFill>
              </a:rPr>
              <a:t>患者への情報提供の努力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342780" indent="-342780">
              <a:buFont typeface="+mj-lt"/>
              <a:buAutoNum type="arabicPeriod"/>
            </a:pPr>
            <a:r>
              <a:rPr lang="ja-JP" altLang="en-US" sz="2000" dirty="0">
                <a:solidFill>
                  <a:schemeClr val="tx1"/>
                </a:solidFill>
              </a:rPr>
              <a:t>雇用側との連絡を誰が行なうか？ー患者？コーディネーター？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72810" y="696145"/>
            <a:ext cx="864095" cy="762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0" name="上下矢印 79"/>
          <p:cNvSpPr/>
          <p:nvPr/>
        </p:nvSpPr>
        <p:spPr>
          <a:xfrm>
            <a:off x="6760841" y="1560242"/>
            <a:ext cx="288032" cy="648073"/>
          </a:xfrm>
          <a:prstGeom prst="upDownArrow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700" rIns="91398" bIns="45700"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6345945" y="1856265"/>
            <a:ext cx="864095" cy="307754"/>
          </a:xfrm>
          <a:prstGeom prst="rect">
            <a:avLst/>
          </a:prstGeom>
          <a:noFill/>
        </p:spPr>
        <p:txBody>
          <a:bodyPr wrap="square" lIns="91407" tIns="45703" rIns="91407" bIns="45703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連携</a:t>
            </a: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6256785" y="408112"/>
            <a:ext cx="1296144" cy="3077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 wrap="square" lIns="91407" tIns="45703" rIns="91407" bIns="45703" rtlCol="0">
            <a:spAutoFit/>
          </a:bodyPr>
          <a:lstStyle/>
          <a:p>
            <a:pPr algn="ctr"/>
            <a:r>
              <a:rPr lang="ja-JP" altLang="en-US" sz="1400" b="1" dirty="0"/>
              <a:t>地域連携病院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480" y="912170"/>
            <a:ext cx="2339082" cy="830987"/>
          </a:xfrm>
          <a:prstGeom prst="rect">
            <a:avLst/>
          </a:prstGeom>
          <a:noFill/>
        </p:spPr>
        <p:txBody>
          <a:bodyPr wrap="none" lIns="91419" tIns="45710" rIns="91419" bIns="45710" rtlCol="0">
            <a:spAutoFit/>
          </a:bodyPr>
          <a:lstStyle/>
          <a:p>
            <a:r>
              <a:rPr lang="ja-JP" altLang="en-US" dirty="0" smtClean="0"/>
              <a:t>山内班研究成果</a:t>
            </a:r>
            <a:endParaRPr lang="en-US" altLang="ja-JP" dirty="0"/>
          </a:p>
          <a:p>
            <a:r>
              <a:rPr kumimoji="1" lang="ja-JP" altLang="en-US" dirty="0" smtClean="0"/>
              <a:t>から今後の課題</a:t>
            </a:r>
            <a:endParaRPr kumimoji="1" lang="ja-JP" altLang="en-US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5A2F-7545-4E04-A422-2449D689E6BE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pic>
        <p:nvPicPr>
          <p:cNvPr id="60" name="図 59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0937306" y="5376667"/>
            <a:ext cx="464850" cy="751325"/>
          </a:xfrm>
          <a:prstGeom prst="rect">
            <a:avLst/>
          </a:prstGeom>
        </p:spPr>
      </p:pic>
      <p:sp>
        <p:nvSpPr>
          <p:cNvPr id="61" name="テキスト ボックス 60"/>
          <p:cNvSpPr txBox="1"/>
          <p:nvPr/>
        </p:nvSpPr>
        <p:spPr>
          <a:xfrm>
            <a:off x="11845932" y="0"/>
            <a:ext cx="955668" cy="461645"/>
          </a:xfrm>
          <a:prstGeom prst="rect">
            <a:avLst/>
          </a:prstGeom>
          <a:noFill/>
        </p:spPr>
        <p:txBody>
          <a:bodyPr wrap="none" lIns="91419" tIns="45710" rIns="91419" bIns="45710" rtlCol="0">
            <a:spAutoFit/>
          </a:bodyPr>
          <a:lstStyle/>
          <a:p>
            <a:r>
              <a:rPr lang="ja-JP" altLang="en-US" dirty="0" smtClean="0"/>
              <a:t>資料</a:t>
            </a:r>
            <a:r>
              <a:rPr lang="en-US" altLang="ja-JP" dirty="0" smtClean="0"/>
              <a:t>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0503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テキスト ボックス 1"/>
          <p:cNvSpPr txBox="1">
            <a:spLocks noChangeArrowheads="1"/>
          </p:cNvSpPr>
          <p:nvPr/>
        </p:nvSpPr>
        <p:spPr bwMode="auto">
          <a:xfrm>
            <a:off x="1014533" y="192088"/>
            <a:ext cx="10671549" cy="1249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7971" tIns="63987" rIns="127971" bIns="63987">
            <a:spAutoFit/>
          </a:bodyPr>
          <a:lstStyle>
            <a:lvl1pPr>
              <a:defRPr kumimoji="1" sz="40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4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kumimoji="1" sz="4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kumimoji="1" sz="4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kumimoji="1" sz="4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3600" u="sng" dirty="0">
                <a:solidFill>
                  <a:srgbClr val="009900"/>
                </a:solidFill>
              </a:rPr>
              <a:t>がん拠点病院など医療現場における就労支援モデル</a:t>
            </a:r>
            <a:endParaRPr lang="en-US" altLang="ja-JP" sz="3600" u="sng" dirty="0">
              <a:solidFill>
                <a:srgbClr val="009900"/>
              </a:solidFill>
            </a:endParaRPr>
          </a:p>
          <a:p>
            <a:pPr algn="ctr"/>
            <a:r>
              <a:rPr lang="ja-JP" altLang="en-US" sz="3600" u="sng" dirty="0">
                <a:solidFill>
                  <a:srgbClr val="009900"/>
                </a:solidFill>
              </a:rPr>
              <a:t>ー就労リングの効果と活用ー</a:t>
            </a:r>
            <a:endParaRPr lang="en-US" altLang="ja-JP" sz="3600" u="sng" dirty="0">
              <a:solidFill>
                <a:srgbClr val="0099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16426" y="8680965"/>
            <a:ext cx="7416823" cy="898685"/>
          </a:xfrm>
          <a:prstGeom prst="rect">
            <a:avLst/>
          </a:prstGeom>
          <a:noFill/>
        </p:spPr>
        <p:txBody>
          <a:bodyPr wrap="square" lIns="91407" tIns="45703" rIns="91407" bIns="45703" rtlCol="0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ja-JP" altLang="en-US" dirty="0">
                <a:solidFill>
                  <a:srgbClr val="000000"/>
                </a:solidFill>
                <a:ea typeface="ＭＳ ゴシック" charset="0"/>
                <a:cs typeface="ＭＳ ゴシック" charset="0"/>
              </a:rPr>
              <a:t>社労士</a:t>
            </a:r>
            <a:r>
              <a:rPr lang="en-US" altLang="ja-JP" dirty="0">
                <a:solidFill>
                  <a:srgbClr val="000000"/>
                </a:solidFill>
                <a:ea typeface="ＭＳ ゴシック" charset="0"/>
                <a:cs typeface="ＭＳ ゴシック" charset="0"/>
              </a:rPr>
              <a:t>/</a:t>
            </a:r>
            <a:r>
              <a:rPr lang="ja-JP" altLang="en-US" dirty="0">
                <a:solidFill>
                  <a:srgbClr val="000000"/>
                </a:solidFill>
                <a:ea typeface="ＭＳ ゴシック" charset="0"/>
                <a:cs typeface="ＭＳ ゴシック" charset="0"/>
              </a:rPr>
              <a:t>産業カウンセラーらが病院に入り込む支援モデルとして提唱していきたい</a:t>
            </a:r>
            <a:endParaRPr lang="ja-JP" altLang="en-US" b="1" dirty="0">
              <a:solidFill>
                <a:srgbClr val="000000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45A2F-7545-4E04-A422-2449D689E6BE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  <p:sp>
        <p:nvSpPr>
          <p:cNvPr id="7" name="下矢印吹き出し 6"/>
          <p:cNvSpPr/>
          <p:nvPr/>
        </p:nvSpPr>
        <p:spPr>
          <a:xfrm>
            <a:off x="3880520" y="2352328"/>
            <a:ext cx="5472608" cy="39604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9010"/>
            </a:avLst>
          </a:prstGeom>
          <a:solidFill>
            <a:srgbClr val="DD804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9" tIns="45710" rIns="91419" bIns="45710" rtlCol="0" anchor="ctr"/>
          <a:lstStyle/>
          <a:p>
            <a:pPr marL="342822" indent="-342822">
              <a:buFont typeface="Arial"/>
              <a:buChar char="•"/>
            </a:pPr>
            <a:r>
              <a:rPr lang="ja-JP" altLang="en-US" dirty="0" smtClean="0"/>
              <a:t>就労に関する知識</a:t>
            </a:r>
            <a:r>
              <a:rPr lang="en-US" altLang="ja-JP" dirty="0" smtClean="0"/>
              <a:t>•</a:t>
            </a:r>
            <a:r>
              <a:rPr lang="ja-JP" altLang="en-US" dirty="0" smtClean="0"/>
              <a:t>問題解決技法だけでなく、互いの情緒的支援も（グループ療法的な意義、ピアーサポート的な意義、意外な解決策）</a:t>
            </a:r>
            <a:endParaRPr lang="en-US" altLang="ja-JP" dirty="0" smtClean="0"/>
          </a:p>
          <a:p>
            <a:pPr marL="342822" indent="-342822">
              <a:buFont typeface="Arial"/>
              <a:buChar char="•"/>
            </a:pPr>
            <a:r>
              <a:rPr lang="ja-JP" altLang="en-US" dirty="0" smtClean="0"/>
              <a:t>個別相談につながっていく</a:t>
            </a:r>
            <a:endParaRPr lang="en-US" altLang="ja-JP" dirty="0" smtClean="0"/>
          </a:p>
          <a:p>
            <a:pPr marL="342822" indent="-342822">
              <a:buFont typeface="Arial"/>
              <a:buChar char="•"/>
            </a:pPr>
            <a:r>
              <a:rPr kumimoji="1" lang="ja-JP" altLang="en-US" dirty="0" smtClean="0"/>
              <a:t>医療現場で行なわれることへの安心感</a:t>
            </a:r>
            <a:endParaRPr kumimoji="1" lang="ja-JP" altLang="en-US" dirty="0"/>
          </a:p>
        </p:txBody>
      </p:sp>
      <p:pic>
        <p:nvPicPr>
          <p:cNvPr id="14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8754" y="1776265"/>
            <a:ext cx="936103" cy="941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右矢印吹き出し 7"/>
          <p:cNvSpPr/>
          <p:nvPr/>
        </p:nvSpPr>
        <p:spPr>
          <a:xfrm>
            <a:off x="8891" y="4224538"/>
            <a:ext cx="4951751" cy="4104456"/>
          </a:xfrm>
          <a:prstGeom prst="rightArrowCallout">
            <a:avLst>
              <a:gd name="adj1" fmla="val 24062"/>
              <a:gd name="adj2" fmla="val 25000"/>
              <a:gd name="adj3" fmla="val 25000"/>
              <a:gd name="adj4" fmla="val 73634"/>
            </a:avLst>
          </a:prstGeom>
          <a:solidFill>
            <a:srgbClr val="FFFF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9" tIns="45710" rIns="91419" bIns="45710" rtlCol="0" anchor="ctr"/>
          <a:lstStyle/>
          <a:p>
            <a:pPr marL="342822" indent="-342822">
              <a:buFont typeface="Arial"/>
              <a:buChar char="•"/>
            </a:pPr>
            <a:r>
              <a:rPr lang="ja-JP" altLang="en-US" dirty="0" smtClean="0">
                <a:solidFill>
                  <a:schemeClr val="tx1"/>
                </a:solidFill>
              </a:rPr>
              <a:t>声かけを行い、ボールを拾い安くなる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342822" indent="-342822">
              <a:buFont typeface="Arial"/>
              <a:buChar char="•"/>
            </a:pPr>
            <a:r>
              <a:rPr lang="ja-JP" altLang="en-US" dirty="0" smtClean="0">
                <a:solidFill>
                  <a:schemeClr val="tx1"/>
                </a:solidFill>
              </a:rPr>
              <a:t>医療者の罪の意識からの解放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342822" indent="-342822">
              <a:buFont typeface="Arial"/>
              <a:buChar char="•"/>
            </a:pPr>
            <a:r>
              <a:rPr lang="ja-JP" altLang="en-US" dirty="0" smtClean="0">
                <a:solidFill>
                  <a:schemeClr val="tx1"/>
                </a:solidFill>
              </a:rPr>
              <a:t>就労の専門家とのコラボで情報提供を行いやすくなる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342822" indent="-342822">
              <a:buFont typeface="Arial"/>
              <a:buChar char="•"/>
            </a:pPr>
            <a:r>
              <a:rPr lang="ja-JP" altLang="en-US" dirty="0" smtClean="0">
                <a:solidFill>
                  <a:schemeClr val="tx1"/>
                </a:solidFill>
              </a:rPr>
              <a:t>患者の実際の声を拾い上げることができる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342822" indent="-342822">
              <a:buFont typeface="Arial"/>
              <a:buChar char="•"/>
            </a:pPr>
            <a:r>
              <a:rPr lang="ja-JP" altLang="en-US" dirty="0" smtClean="0">
                <a:solidFill>
                  <a:schemeClr val="tx1"/>
                </a:solidFill>
              </a:rPr>
              <a:t>身体的要因を把握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342822" indent="-342822">
              <a:buFont typeface="Arial"/>
              <a:buChar char="•"/>
            </a:pPr>
            <a:endParaRPr lang="en-US" altLang="ja-JP" dirty="0" smtClean="0">
              <a:solidFill>
                <a:schemeClr val="tx1"/>
              </a:solidFill>
            </a:endParaRPr>
          </a:p>
        </p:txBody>
      </p:sp>
      <p:grpSp>
        <p:nvGrpSpPr>
          <p:cNvPr id="6" name="図形グループ 5"/>
          <p:cNvGrpSpPr/>
          <p:nvPr/>
        </p:nvGrpSpPr>
        <p:grpSpPr>
          <a:xfrm>
            <a:off x="1144217" y="3432451"/>
            <a:ext cx="1440160" cy="720201"/>
            <a:chOff x="4312568" y="3288432"/>
            <a:chExt cx="1440161" cy="720201"/>
          </a:xfrm>
        </p:grpSpPr>
        <p:pic>
          <p:nvPicPr>
            <p:cNvPr id="11" name="Picture 4" descr="ライフスタイル,人,仕事,健康,制服,医療,帽子,応急手当,病院,看護師,絆創膏,職業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12568" y="3288432"/>
              <a:ext cx="719482" cy="71948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2" name="Picture 8" descr="X線,ライフスタイル,人,健康,制服,医療,医者,男性,病院,立つ,笑う,職業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32649" y="3288553"/>
              <a:ext cx="720080" cy="720080"/>
            </a:xfrm>
            <a:prstGeom prst="rect">
              <a:avLst/>
            </a:prstGeom>
            <a:noFill/>
          </p:spPr>
        </p:pic>
      </p:grpSp>
      <p:sp>
        <p:nvSpPr>
          <p:cNvPr id="9" name="左矢印吹き出し 8"/>
          <p:cNvSpPr/>
          <p:nvPr/>
        </p:nvSpPr>
        <p:spPr>
          <a:xfrm>
            <a:off x="8201001" y="4080520"/>
            <a:ext cx="4456585" cy="4608512"/>
          </a:xfrm>
          <a:prstGeom prst="leftArrowCallout">
            <a:avLst>
              <a:gd name="adj1" fmla="val 25000"/>
              <a:gd name="adj2" fmla="val 22912"/>
              <a:gd name="adj3" fmla="val 25000"/>
              <a:gd name="adj4" fmla="val 7144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9" tIns="45710" rIns="91419" bIns="45710" rtlCol="0" anchor="ctr"/>
          <a:lstStyle/>
          <a:p>
            <a:pPr algn="ctr"/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721281" y="3288434"/>
            <a:ext cx="720080" cy="1163849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9641160" y="4584577"/>
            <a:ext cx="3160438" cy="3416309"/>
          </a:xfrm>
          <a:prstGeom prst="rect">
            <a:avLst/>
          </a:prstGeom>
          <a:noFill/>
        </p:spPr>
        <p:txBody>
          <a:bodyPr wrap="square" lIns="91419" tIns="45710" rIns="91419" bIns="45710" rtlCol="0">
            <a:spAutoFit/>
          </a:bodyPr>
          <a:lstStyle/>
          <a:p>
            <a:pPr marL="342822" indent="-342822">
              <a:buFont typeface="Arial"/>
              <a:buChar char="•"/>
            </a:pPr>
            <a:r>
              <a:rPr lang="ja-JP" altLang="en-US" dirty="0" smtClean="0">
                <a:solidFill>
                  <a:schemeClr val="bg1"/>
                </a:solidFill>
              </a:rPr>
              <a:t>がん患者から生の声を聞くことで知識理解が高まる</a:t>
            </a:r>
            <a:endParaRPr lang="en-US" altLang="ja-JP" dirty="0" smtClean="0">
              <a:solidFill>
                <a:schemeClr val="bg1"/>
              </a:solidFill>
            </a:endParaRPr>
          </a:p>
          <a:p>
            <a:pPr marL="342822" indent="-342822">
              <a:buFont typeface="Arial"/>
              <a:buChar char="•"/>
            </a:pPr>
            <a:r>
              <a:rPr lang="ja-JP" altLang="en-US" dirty="0" smtClean="0">
                <a:solidFill>
                  <a:schemeClr val="bg1"/>
                </a:solidFill>
              </a:rPr>
              <a:t>医療者とともにサポートできる</a:t>
            </a:r>
            <a:endParaRPr lang="en-US" altLang="ja-JP" dirty="0" smtClean="0">
              <a:solidFill>
                <a:schemeClr val="bg1"/>
              </a:solidFill>
            </a:endParaRPr>
          </a:p>
          <a:p>
            <a:pPr marL="342822" indent="-342822">
              <a:buFont typeface="Arial"/>
              <a:buChar char="•"/>
            </a:pPr>
            <a:r>
              <a:rPr lang="ja-JP" altLang="en-US" dirty="0" smtClean="0">
                <a:solidFill>
                  <a:schemeClr val="bg1"/>
                </a:solidFill>
              </a:rPr>
              <a:t>その後の個別相談につながる</a:t>
            </a:r>
            <a:endParaRPr lang="en-US" altLang="ja-JP" dirty="0" smtClean="0">
              <a:solidFill>
                <a:schemeClr val="bg1"/>
              </a:solidFill>
            </a:endParaRPr>
          </a:p>
          <a:p>
            <a:pPr marL="342822" indent="-342822">
              <a:buFont typeface="Arial"/>
              <a:buChar char="•"/>
            </a:pPr>
            <a:endParaRPr lang="en-US" altLang="ja-JP" dirty="0" smtClean="0"/>
          </a:p>
          <a:p>
            <a:pPr marL="342822" indent="-342822">
              <a:buFont typeface="Arial"/>
              <a:buChar char="•"/>
            </a:pP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223008" y="1416224"/>
            <a:ext cx="800199" cy="461656"/>
          </a:xfrm>
          <a:prstGeom prst="rect">
            <a:avLst/>
          </a:prstGeom>
          <a:noFill/>
        </p:spPr>
        <p:txBody>
          <a:bodyPr wrap="none" lIns="91419" tIns="45710" rIns="91419" bIns="45710" rtlCol="0">
            <a:spAutoFit/>
          </a:bodyPr>
          <a:lstStyle/>
          <a:p>
            <a:r>
              <a:rPr kumimoji="1" lang="ja-JP" altLang="en-US" dirty="0" smtClean="0"/>
              <a:t>患者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512477" y="1560240"/>
            <a:ext cx="3312368" cy="1569651"/>
          </a:xfrm>
          <a:prstGeom prst="rect">
            <a:avLst/>
          </a:prstGeom>
          <a:noFill/>
        </p:spPr>
        <p:txBody>
          <a:bodyPr wrap="square" lIns="91419" tIns="45710" rIns="91419" bIns="45710" rtlCol="0">
            <a:spAutoFit/>
          </a:bodyPr>
          <a:lstStyle/>
          <a:p>
            <a:r>
              <a:rPr kumimoji="1" lang="ja-JP" altLang="en-US" dirty="0" smtClean="0"/>
              <a:t>就労の専門家</a:t>
            </a:r>
            <a:endParaRPr kumimoji="1" lang="en-US" altLang="ja-JP" dirty="0" smtClean="0"/>
          </a:p>
          <a:p>
            <a:r>
              <a:rPr lang="ja-JP" altLang="en-US" dirty="0" smtClean="0"/>
              <a:t>（社会労務士、</a:t>
            </a:r>
            <a:endParaRPr lang="en-US" altLang="ja-JP" dirty="0" smtClean="0"/>
          </a:p>
          <a:p>
            <a:r>
              <a:rPr lang="ja-JP" altLang="en-US" dirty="0" smtClean="0"/>
              <a:t>ハローワーク、</a:t>
            </a:r>
            <a:endParaRPr lang="en-US" altLang="ja-JP" dirty="0" smtClean="0"/>
          </a:p>
          <a:p>
            <a:r>
              <a:rPr lang="ja-JP" altLang="en-US" dirty="0" smtClean="0"/>
              <a:t>産業カウンセラーなど）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72208" y="2856383"/>
            <a:ext cx="1723529" cy="461656"/>
          </a:xfrm>
          <a:prstGeom prst="rect">
            <a:avLst/>
          </a:prstGeom>
          <a:noFill/>
        </p:spPr>
        <p:txBody>
          <a:bodyPr wrap="none" lIns="91419" tIns="45710" rIns="91419" bIns="45710" rtlCol="0">
            <a:spAutoFit/>
          </a:bodyPr>
          <a:lstStyle/>
          <a:p>
            <a:r>
              <a:rPr kumimoji="1" lang="ja-JP" altLang="en-US" dirty="0" smtClean="0"/>
              <a:t>医療従事者</a:t>
            </a:r>
            <a:endParaRPr kumimoji="1" lang="ja-JP" altLang="en-US" dirty="0"/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48673" y="6312769"/>
            <a:ext cx="2561873" cy="1922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17961" dir="2700000" algn="ctr" rotWithShape="0">
                    <a:srgbClr val="8E824E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11585376" y="0"/>
            <a:ext cx="955668" cy="461645"/>
          </a:xfrm>
          <a:prstGeom prst="rect">
            <a:avLst/>
          </a:prstGeom>
          <a:noFill/>
        </p:spPr>
        <p:txBody>
          <a:bodyPr wrap="none" lIns="91419" tIns="45710" rIns="91419" bIns="45710" rtlCol="0">
            <a:spAutoFit/>
          </a:bodyPr>
          <a:lstStyle/>
          <a:p>
            <a:r>
              <a:rPr lang="ja-JP" altLang="en-US" dirty="0" smtClean="0"/>
              <a:t>資料</a:t>
            </a:r>
            <a:r>
              <a:rPr lang="en-US" altLang="ja-JP" dirty="0" smtClean="0"/>
              <a:t>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8757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11230</TotalTime>
  <Words>1052</Words>
  <Application>Microsoft Office PowerPoint</Application>
  <PresentationFormat>A3 297x420 mm</PresentationFormat>
  <Paragraphs>194</Paragraphs>
  <Slides>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スライド 1</vt:lpstr>
      <vt:lpstr>スライド 2</vt:lpstr>
      <vt:lpstr>スライド 3</vt:lpstr>
      <vt:lpstr>スライド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n.sakurai</dc:creator>
  <cp:lastModifiedBy>saya</cp:lastModifiedBy>
  <cp:revision>152</cp:revision>
  <cp:lastPrinted>2012-11-10T23:32:16Z</cp:lastPrinted>
  <dcterms:created xsi:type="dcterms:W3CDTF">2013-02-04T22:47:02Z</dcterms:created>
  <dcterms:modified xsi:type="dcterms:W3CDTF">2014-03-24T05:23:35Z</dcterms:modified>
</cp:coreProperties>
</file>